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autoCompressPictures="0">
  <p:sldMasterIdLst>
    <p:sldMasterId id="2147483657" r:id="rId1"/>
  </p:sldMasterIdLst>
  <p:notesMasterIdLst>
    <p:notesMasterId r:id="rId30"/>
  </p:notesMasterIdLst>
  <p:sldIdLst>
    <p:sldId id="256" r:id="rId2"/>
    <p:sldId id="258" r:id="rId3"/>
    <p:sldId id="290" r:id="rId4"/>
    <p:sldId id="257" r:id="rId5"/>
    <p:sldId id="259" r:id="rId6"/>
    <p:sldId id="260" r:id="rId7"/>
    <p:sldId id="270" r:id="rId8"/>
    <p:sldId id="262" r:id="rId9"/>
    <p:sldId id="272" r:id="rId10"/>
    <p:sldId id="273" r:id="rId11"/>
    <p:sldId id="263" r:id="rId12"/>
    <p:sldId id="291" r:id="rId13"/>
    <p:sldId id="292" r:id="rId14"/>
    <p:sldId id="293" r:id="rId15"/>
    <p:sldId id="294" r:id="rId16"/>
    <p:sldId id="266" r:id="rId17"/>
    <p:sldId id="296" r:id="rId18"/>
    <p:sldId id="297" r:id="rId19"/>
    <p:sldId id="298" r:id="rId20"/>
    <p:sldId id="299" r:id="rId21"/>
    <p:sldId id="300" r:id="rId22"/>
    <p:sldId id="301" r:id="rId23"/>
    <p:sldId id="302" r:id="rId24"/>
    <p:sldId id="303" r:id="rId25"/>
    <p:sldId id="304" r:id="rId26"/>
    <p:sldId id="305" r:id="rId27"/>
    <p:sldId id="306" r:id="rId28"/>
    <p:sldId id="307" r:id="rId29"/>
  </p:sldIdLst>
  <p:sldSz cx="9144000" cy="5143500" type="screen16x9"/>
  <p:notesSz cx="6858000" cy="9144000"/>
  <p:embeddedFontLst>
    <p:embeddedFont>
      <p:font typeface="Arvo" panose="02000000000000000000" pitchFamily="2" charset="77"/>
      <p:regular r:id="rId31"/>
      <p:bold r:id="rId32"/>
      <p:italic r:id="rId33"/>
      <p:boldItalic r:id="rId34"/>
    </p:embeddedFont>
    <p:embeddedFont>
      <p:font typeface="Roboto Condensed" panose="020F0502020204030204" pitchFamily="34" charset="0"/>
      <p:regular r:id="rId35"/>
      <p:bold r:id="rId36"/>
      <p:italic r:id="rId37"/>
      <p:boldItalic r:id="rId38"/>
    </p:embeddedFont>
    <p:embeddedFont>
      <p:font typeface="Roboto Condensed Light" panose="020F0302020204030204"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3D6343-B9F2-49B4-898B-E0A34939EE95}">
  <a:tblStyle styleId="{053D6343-B9F2-49B4-898B-E0A34939EE9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73"/>
    <p:restoredTop sz="67347"/>
  </p:normalViewPr>
  <p:slideViewPr>
    <p:cSldViewPr snapToGrid="0" snapToObjects="1">
      <p:cViewPr varScale="1">
        <p:scale>
          <a:sx n="112" d="100"/>
          <a:sy n="112" d="100"/>
        </p:scale>
        <p:origin x="2072"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1.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80320C-2B63-9C4B-8FB7-4B39291FCF77}" type="doc">
      <dgm:prSet loTypeId="urn:microsoft.com/office/officeart/2005/8/layout/vList2" loCatId="" qsTypeId="urn:microsoft.com/office/officeart/2005/8/quickstyle/simple1" qsCatId="simple" csTypeId="urn:microsoft.com/office/officeart/2005/8/colors/accent1_2" csCatId="accent1" phldr="1"/>
      <dgm:spPr/>
      <dgm:t>
        <a:bodyPr/>
        <a:lstStyle/>
        <a:p>
          <a:endParaRPr lang="en-US"/>
        </a:p>
      </dgm:t>
    </dgm:pt>
    <dgm:pt modelId="{407AC94E-8468-EE49-9397-43CDBD18F0AD}">
      <dgm:prSet phldrT="[Text]"/>
      <dgm:spPr/>
      <dgm:t>
        <a:bodyPr/>
        <a:lstStyle/>
        <a:p>
          <a:r>
            <a:rPr lang="en-US"/>
            <a:t>Identity and Access Management</a:t>
          </a:r>
        </a:p>
      </dgm:t>
    </dgm:pt>
    <dgm:pt modelId="{A67CFE27-D484-4943-BE1D-F5D35AE677A8}" type="parTrans" cxnId="{C5426F7A-293F-1440-B012-A1F0714913F3}">
      <dgm:prSet/>
      <dgm:spPr/>
      <dgm:t>
        <a:bodyPr/>
        <a:lstStyle/>
        <a:p>
          <a:endParaRPr lang="en-US"/>
        </a:p>
      </dgm:t>
    </dgm:pt>
    <dgm:pt modelId="{33A117A5-344A-A049-8E93-27BD308A6F68}" type="sibTrans" cxnId="{C5426F7A-293F-1440-B012-A1F0714913F3}">
      <dgm:prSet/>
      <dgm:spPr/>
      <dgm:t>
        <a:bodyPr/>
        <a:lstStyle/>
        <a:p>
          <a:endParaRPr lang="en-US"/>
        </a:p>
      </dgm:t>
    </dgm:pt>
    <dgm:pt modelId="{564451AF-11D9-D94E-BF8F-A2179E7DAFCC}">
      <dgm:prSet phldrT="[Text]"/>
      <dgm:spPr/>
      <dgm:t>
        <a:bodyPr/>
        <a:lstStyle/>
        <a:p>
          <a:r>
            <a:rPr lang="en-US" dirty="0"/>
            <a:t>Storage Account</a:t>
          </a:r>
        </a:p>
      </dgm:t>
    </dgm:pt>
    <dgm:pt modelId="{D56D2945-B518-6B40-8C03-1C18DF52A56F}" type="parTrans" cxnId="{A0F392D6-91C7-EF4D-8C1C-7D11C99B227A}">
      <dgm:prSet/>
      <dgm:spPr/>
      <dgm:t>
        <a:bodyPr/>
        <a:lstStyle/>
        <a:p>
          <a:endParaRPr lang="en-US"/>
        </a:p>
      </dgm:t>
    </dgm:pt>
    <dgm:pt modelId="{B630FDAE-0420-1948-8E68-C6F24DCA75FA}" type="sibTrans" cxnId="{A0F392D6-91C7-EF4D-8C1C-7D11C99B227A}">
      <dgm:prSet/>
      <dgm:spPr/>
      <dgm:t>
        <a:bodyPr/>
        <a:lstStyle/>
        <a:p>
          <a:endParaRPr lang="en-US"/>
        </a:p>
      </dgm:t>
    </dgm:pt>
    <dgm:pt modelId="{30170A58-A2BD-E041-8381-EABCF8BB820A}">
      <dgm:prSet/>
      <dgm:spPr/>
      <dgm:t>
        <a:bodyPr/>
        <a:lstStyle/>
        <a:p>
          <a:r>
            <a:rPr lang="en-US"/>
            <a:t>Databases</a:t>
          </a:r>
        </a:p>
      </dgm:t>
    </dgm:pt>
    <dgm:pt modelId="{6041C9CE-28F3-FE41-A159-725916E750DE}" type="parTrans" cxnId="{61F299E9-3712-5C40-A0FE-53C4B4FEBD12}">
      <dgm:prSet/>
      <dgm:spPr/>
      <dgm:t>
        <a:bodyPr/>
        <a:lstStyle/>
        <a:p>
          <a:endParaRPr lang="en-US"/>
        </a:p>
      </dgm:t>
    </dgm:pt>
    <dgm:pt modelId="{E84E5D10-0668-D84D-ACFF-D421C2289141}" type="sibTrans" cxnId="{61F299E9-3712-5C40-A0FE-53C4B4FEBD12}">
      <dgm:prSet/>
      <dgm:spPr/>
      <dgm:t>
        <a:bodyPr/>
        <a:lstStyle/>
        <a:p>
          <a:endParaRPr lang="en-US"/>
        </a:p>
      </dgm:t>
    </dgm:pt>
    <dgm:pt modelId="{E27743A5-5E34-644F-9C17-8641666871E8}">
      <dgm:prSet/>
      <dgm:spPr/>
      <dgm:t>
        <a:bodyPr/>
        <a:lstStyle/>
        <a:p>
          <a:r>
            <a:rPr lang="en-US" dirty="0"/>
            <a:t>Logging and Monitoring</a:t>
          </a:r>
        </a:p>
      </dgm:t>
    </dgm:pt>
    <dgm:pt modelId="{68A03869-60B7-5F4A-B590-5CDD267EF3AB}" type="parTrans" cxnId="{AFD3D8E9-BDD3-4643-B2F7-98321EDB1F14}">
      <dgm:prSet/>
      <dgm:spPr/>
      <dgm:t>
        <a:bodyPr/>
        <a:lstStyle/>
        <a:p>
          <a:endParaRPr lang="en-US"/>
        </a:p>
      </dgm:t>
    </dgm:pt>
    <dgm:pt modelId="{E73DE4B1-5C60-3447-9A7C-12AFACE89E41}" type="sibTrans" cxnId="{AFD3D8E9-BDD3-4643-B2F7-98321EDB1F14}">
      <dgm:prSet/>
      <dgm:spPr/>
      <dgm:t>
        <a:bodyPr/>
        <a:lstStyle/>
        <a:p>
          <a:endParaRPr lang="en-US"/>
        </a:p>
      </dgm:t>
    </dgm:pt>
    <dgm:pt modelId="{A6434C8E-F405-3248-8EC9-B194FF084140}">
      <dgm:prSet/>
      <dgm:spPr/>
      <dgm:t>
        <a:bodyPr/>
        <a:lstStyle/>
        <a:p>
          <a:r>
            <a:rPr lang="en-US"/>
            <a:t>Networking</a:t>
          </a:r>
        </a:p>
      </dgm:t>
    </dgm:pt>
    <dgm:pt modelId="{7003A348-24B2-914D-915C-F81FFB6FB8FB}" type="parTrans" cxnId="{8A483B20-6322-3A46-86A2-DA9618C67761}">
      <dgm:prSet/>
      <dgm:spPr/>
      <dgm:t>
        <a:bodyPr/>
        <a:lstStyle/>
        <a:p>
          <a:endParaRPr lang="en-US"/>
        </a:p>
      </dgm:t>
    </dgm:pt>
    <dgm:pt modelId="{2D9389BA-8B46-6D4D-AEE4-981B3FEEF2AC}" type="sibTrans" cxnId="{8A483B20-6322-3A46-86A2-DA9618C67761}">
      <dgm:prSet/>
      <dgm:spPr/>
      <dgm:t>
        <a:bodyPr/>
        <a:lstStyle/>
        <a:p>
          <a:endParaRPr lang="en-US"/>
        </a:p>
      </dgm:t>
    </dgm:pt>
    <dgm:pt modelId="{34C3A332-EE98-D748-A266-4BE0CDF74CFF}">
      <dgm:prSet/>
      <dgm:spPr/>
      <dgm:t>
        <a:bodyPr/>
        <a:lstStyle/>
        <a:p>
          <a:r>
            <a:rPr lang="en-US" dirty="0"/>
            <a:t>Virtual Machines</a:t>
          </a:r>
        </a:p>
      </dgm:t>
    </dgm:pt>
    <dgm:pt modelId="{58CF6A75-D1E2-524C-BB0B-2BBA0FEF2A70}" type="parTrans" cxnId="{B450D2AB-E681-C74C-A2D3-63923E9FCAFA}">
      <dgm:prSet/>
      <dgm:spPr/>
      <dgm:t>
        <a:bodyPr/>
        <a:lstStyle/>
        <a:p>
          <a:endParaRPr lang="en-US"/>
        </a:p>
      </dgm:t>
    </dgm:pt>
    <dgm:pt modelId="{1847C44C-DFC3-2449-8264-FD2C55350DF4}" type="sibTrans" cxnId="{B450D2AB-E681-C74C-A2D3-63923E9FCAFA}">
      <dgm:prSet/>
      <dgm:spPr/>
      <dgm:t>
        <a:bodyPr/>
        <a:lstStyle/>
        <a:p>
          <a:endParaRPr lang="en-US"/>
        </a:p>
      </dgm:t>
    </dgm:pt>
    <dgm:pt modelId="{BEF5F664-C6A7-C24F-8A0B-01842A530ED4}">
      <dgm:prSet/>
      <dgm:spPr/>
      <dgm:t>
        <a:bodyPr/>
        <a:lstStyle/>
        <a:p>
          <a:r>
            <a:rPr lang="en-US" dirty="0"/>
            <a:t>Application Services</a:t>
          </a:r>
        </a:p>
      </dgm:t>
    </dgm:pt>
    <dgm:pt modelId="{D6D527C5-DFBD-7E46-98E0-6FDBE38A9EC4}" type="parTrans" cxnId="{7A7D2547-7859-9F4E-A4F8-8D927FBB9A16}">
      <dgm:prSet/>
      <dgm:spPr/>
      <dgm:t>
        <a:bodyPr/>
        <a:lstStyle/>
        <a:p>
          <a:endParaRPr lang="en-US"/>
        </a:p>
      </dgm:t>
    </dgm:pt>
    <dgm:pt modelId="{F11DFCE7-DEE8-1546-A2D1-BE31149191C1}" type="sibTrans" cxnId="{7A7D2547-7859-9F4E-A4F8-8D927FBB9A16}">
      <dgm:prSet/>
      <dgm:spPr/>
      <dgm:t>
        <a:bodyPr/>
        <a:lstStyle/>
        <a:p>
          <a:endParaRPr lang="en-US"/>
        </a:p>
      </dgm:t>
    </dgm:pt>
    <dgm:pt modelId="{7AB15EA1-6F8F-5146-B453-E66BE3B636C0}">
      <dgm:prSet phldrT="[Text]"/>
      <dgm:spPr/>
      <dgm:t>
        <a:bodyPr/>
        <a:lstStyle/>
        <a:p>
          <a:r>
            <a:rPr lang="en-US" dirty="0"/>
            <a:t>Security Center	</a:t>
          </a:r>
        </a:p>
      </dgm:t>
    </dgm:pt>
    <dgm:pt modelId="{F437BF11-59A2-4F42-806D-DEF195FD553C}" type="sibTrans" cxnId="{A0EECD34-3B95-5D42-99D2-454701C88639}">
      <dgm:prSet/>
      <dgm:spPr/>
      <dgm:t>
        <a:bodyPr/>
        <a:lstStyle/>
        <a:p>
          <a:endParaRPr lang="en-US"/>
        </a:p>
      </dgm:t>
    </dgm:pt>
    <dgm:pt modelId="{B3808A6C-B560-A147-B511-EE0CAF316008}" type="parTrans" cxnId="{A0EECD34-3B95-5D42-99D2-454701C88639}">
      <dgm:prSet/>
      <dgm:spPr/>
      <dgm:t>
        <a:bodyPr/>
        <a:lstStyle/>
        <a:p>
          <a:endParaRPr lang="en-US"/>
        </a:p>
      </dgm:t>
    </dgm:pt>
    <dgm:pt modelId="{8E306137-02A7-C84A-BD8E-982EA3B59DA1}" type="pres">
      <dgm:prSet presAssocID="{C180320C-2B63-9C4B-8FB7-4B39291FCF77}" presName="linear" presStyleCnt="0">
        <dgm:presLayoutVars>
          <dgm:animLvl val="lvl"/>
          <dgm:resizeHandles val="exact"/>
        </dgm:presLayoutVars>
      </dgm:prSet>
      <dgm:spPr/>
    </dgm:pt>
    <dgm:pt modelId="{B6589FA6-1EE4-FE47-985F-442A6571DF97}" type="pres">
      <dgm:prSet presAssocID="{407AC94E-8468-EE49-9397-43CDBD18F0AD}" presName="parentText" presStyleLbl="node1" presStyleIdx="0" presStyleCnt="8" custScaleY="146410" custLinFactY="-249009" custLinFactNeighborY="-300000">
        <dgm:presLayoutVars>
          <dgm:chMax val="0"/>
          <dgm:bulletEnabled val="1"/>
        </dgm:presLayoutVars>
      </dgm:prSet>
      <dgm:spPr/>
    </dgm:pt>
    <dgm:pt modelId="{4BE87ABA-D5AD-C740-9B0B-52849321C4FC}" type="pres">
      <dgm:prSet presAssocID="{33A117A5-344A-A049-8E93-27BD308A6F68}" presName="spacer" presStyleCnt="0"/>
      <dgm:spPr/>
    </dgm:pt>
    <dgm:pt modelId="{F2A75116-D4C1-DE43-A9A6-AF68ABD80839}" type="pres">
      <dgm:prSet presAssocID="{564451AF-11D9-D94E-BF8F-A2179E7DAFCC}" presName="parentText" presStyleLbl="node1" presStyleIdx="1" presStyleCnt="8" custScaleY="146410">
        <dgm:presLayoutVars>
          <dgm:chMax val="0"/>
          <dgm:bulletEnabled val="1"/>
        </dgm:presLayoutVars>
      </dgm:prSet>
      <dgm:spPr/>
    </dgm:pt>
    <dgm:pt modelId="{B37FD1E7-58E3-9B40-A2B6-C2377B254592}" type="pres">
      <dgm:prSet presAssocID="{B630FDAE-0420-1948-8E68-C6F24DCA75FA}" presName="spacer" presStyleCnt="0"/>
      <dgm:spPr/>
    </dgm:pt>
    <dgm:pt modelId="{8650983F-25DD-A144-9299-715D23000E64}" type="pres">
      <dgm:prSet presAssocID="{30170A58-A2BD-E041-8381-EABCF8BB820A}" presName="parentText" presStyleLbl="node1" presStyleIdx="2" presStyleCnt="8" custScaleY="146410">
        <dgm:presLayoutVars>
          <dgm:chMax val="0"/>
          <dgm:bulletEnabled val="1"/>
        </dgm:presLayoutVars>
      </dgm:prSet>
      <dgm:spPr/>
    </dgm:pt>
    <dgm:pt modelId="{F6897E3F-A384-D640-B698-0EAB54D90775}" type="pres">
      <dgm:prSet presAssocID="{E84E5D10-0668-D84D-ACFF-D421C2289141}" presName="spacer" presStyleCnt="0"/>
      <dgm:spPr/>
    </dgm:pt>
    <dgm:pt modelId="{B24A980D-3D73-CC49-84D2-2BAF258CF2E1}" type="pres">
      <dgm:prSet presAssocID="{E27743A5-5E34-644F-9C17-8641666871E8}" presName="parentText" presStyleLbl="node1" presStyleIdx="3" presStyleCnt="8" custScaleY="146410">
        <dgm:presLayoutVars>
          <dgm:chMax val="0"/>
          <dgm:bulletEnabled val="1"/>
        </dgm:presLayoutVars>
      </dgm:prSet>
      <dgm:spPr/>
    </dgm:pt>
    <dgm:pt modelId="{A15AC7F0-10FE-A643-8D38-B9D206050F6F}" type="pres">
      <dgm:prSet presAssocID="{E73DE4B1-5C60-3447-9A7C-12AFACE89E41}" presName="spacer" presStyleCnt="0"/>
      <dgm:spPr/>
    </dgm:pt>
    <dgm:pt modelId="{1A67A4C3-D10D-4544-B985-EEBB0D51A80E}" type="pres">
      <dgm:prSet presAssocID="{A6434C8E-F405-3248-8EC9-B194FF084140}" presName="parentText" presStyleLbl="node1" presStyleIdx="4" presStyleCnt="8" custScaleY="146410">
        <dgm:presLayoutVars>
          <dgm:chMax val="0"/>
          <dgm:bulletEnabled val="1"/>
        </dgm:presLayoutVars>
      </dgm:prSet>
      <dgm:spPr/>
    </dgm:pt>
    <dgm:pt modelId="{43AB1A64-69E7-9449-A0FB-97FB35780E8A}" type="pres">
      <dgm:prSet presAssocID="{2D9389BA-8B46-6D4D-AEE4-981B3FEEF2AC}" presName="spacer" presStyleCnt="0"/>
      <dgm:spPr/>
    </dgm:pt>
    <dgm:pt modelId="{021768BA-7C5E-AA48-86DF-86A760231A5C}" type="pres">
      <dgm:prSet presAssocID="{34C3A332-EE98-D748-A266-4BE0CDF74CFF}" presName="parentText" presStyleLbl="node1" presStyleIdx="5" presStyleCnt="8" custScaleY="146410">
        <dgm:presLayoutVars>
          <dgm:chMax val="0"/>
          <dgm:bulletEnabled val="1"/>
        </dgm:presLayoutVars>
      </dgm:prSet>
      <dgm:spPr/>
    </dgm:pt>
    <dgm:pt modelId="{BF4F83F6-7559-B146-951E-A7E9553E0F72}" type="pres">
      <dgm:prSet presAssocID="{1847C44C-DFC3-2449-8264-FD2C55350DF4}" presName="spacer" presStyleCnt="0"/>
      <dgm:spPr/>
    </dgm:pt>
    <dgm:pt modelId="{90A63E42-516E-2045-99BD-51AF9D966E42}" type="pres">
      <dgm:prSet presAssocID="{BEF5F664-C6A7-C24F-8A0B-01842A530ED4}" presName="parentText" presStyleLbl="node1" presStyleIdx="6" presStyleCnt="8" custScaleY="146410">
        <dgm:presLayoutVars>
          <dgm:chMax val="0"/>
          <dgm:bulletEnabled val="1"/>
        </dgm:presLayoutVars>
      </dgm:prSet>
      <dgm:spPr/>
    </dgm:pt>
    <dgm:pt modelId="{EC2B00DB-0664-8044-886D-D4D926EDC998}" type="pres">
      <dgm:prSet presAssocID="{F11DFCE7-DEE8-1546-A2D1-BE31149191C1}" presName="spacer" presStyleCnt="0"/>
      <dgm:spPr/>
    </dgm:pt>
    <dgm:pt modelId="{4A0F7ADB-ADF4-224D-813D-D8ED1EF750F7}" type="pres">
      <dgm:prSet presAssocID="{7AB15EA1-6F8F-5146-B453-E66BE3B636C0}" presName="parentText" presStyleLbl="node1" presStyleIdx="7" presStyleCnt="8" custScaleY="146410">
        <dgm:presLayoutVars>
          <dgm:chMax val="0"/>
          <dgm:bulletEnabled val="1"/>
        </dgm:presLayoutVars>
      </dgm:prSet>
      <dgm:spPr/>
    </dgm:pt>
  </dgm:ptLst>
  <dgm:cxnLst>
    <dgm:cxn modelId="{18731903-C715-6A47-9BDA-9EEBCBB647D5}" type="presOf" srcId="{564451AF-11D9-D94E-BF8F-A2179E7DAFCC}" destId="{F2A75116-D4C1-DE43-A9A6-AF68ABD80839}" srcOrd="0" destOrd="0" presId="urn:microsoft.com/office/officeart/2005/8/layout/vList2"/>
    <dgm:cxn modelId="{F4220706-E133-6448-BAE0-C67F4E59955F}" type="presOf" srcId="{30170A58-A2BD-E041-8381-EABCF8BB820A}" destId="{8650983F-25DD-A144-9299-715D23000E64}" srcOrd="0" destOrd="0" presId="urn:microsoft.com/office/officeart/2005/8/layout/vList2"/>
    <dgm:cxn modelId="{3207B21A-0546-5441-B078-F6C3000D5753}" type="presOf" srcId="{A6434C8E-F405-3248-8EC9-B194FF084140}" destId="{1A67A4C3-D10D-4544-B985-EEBB0D51A80E}" srcOrd="0" destOrd="0" presId="urn:microsoft.com/office/officeart/2005/8/layout/vList2"/>
    <dgm:cxn modelId="{8A483B20-6322-3A46-86A2-DA9618C67761}" srcId="{C180320C-2B63-9C4B-8FB7-4B39291FCF77}" destId="{A6434C8E-F405-3248-8EC9-B194FF084140}" srcOrd="4" destOrd="0" parTransId="{7003A348-24B2-914D-915C-F81FFB6FB8FB}" sibTransId="{2D9389BA-8B46-6D4D-AEE4-981B3FEEF2AC}"/>
    <dgm:cxn modelId="{A0EECD34-3B95-5D42-99D2-454701C88639}" srcId="{C180320C-2B63-9C4B-8FB7-4B39291FCF77}" destId="{7AB15EA1-6F8F-5146-B453-E66BE3B636C0}" srcOrd="7" destOrd="0" parTransId="{B3808A6C-B560-A147-B511-EE0CAF316008}" sibTransId="{F437BF11-59A2-4F42-806D-DEF195FD553C}"/>
    <dgm:cxn modelId="{7A7D2547-7859-9F4E-A4F8-8D927FBB9A16}" srcId="{C180320C-2B63-9C4B-8FB7-4B39291FCF77}" destId="{BEF5F664-C6A7-C24F-8A0B-01842A530ED4}" srcOrd="6" destOrd="0" parTransId="{D6D527C5-DFBD-7E46-98E0-6FDBE38A9EC4}" sibTransId="{F11DFCE7-DEE8-1546-A2D1-BE31149191C1}"/>
    <dgm:cxn modelId="{A793FC62-F03D-F742-B5D5-3852BF30A3A4}" type="presOf" srcId="{407AC94E-8468-EE49-9397-43CDBD18F0AD}" destId="{B6589FA6-1EE4-FE47-985F-442A6571DF97}" srcOrd="0" destOrd="0" presId="urn:microsoft.com/office/officeart/2005/8/layout/vList2"/>
    <dgm:cxn modelId="{AB5F4A6A-E1E5-1041-A84C-E08A284FE668}" type="presOf" srcId="{C180320C-2B63-9C4B-8FB7-4B39291FCF77}" destId="{8E306137-02A7-C84A-BD8E-982EA3B59DA1}" srcOrd="0" destOrd="0" presId="urn:microsoft.com/office/officeart/2005/8/layout/vList2"/>
    <dgm:cxn modelId="{C5426F7A-293F-1440-B012-A1F0714913F3}" srcId="{C180320C-2B63-9C4B-8FB7-4B39291FCF77}" destId="{407AC94E-8468-EE49-9397-43CDBD18F0AD}" srcOrd="0" destOrd="0" parTransId="{A67CFE27-D484-4943-BE1D-F5D35AE677A8}" sibTransId="{33A117A5-344A-A049-8E93-27BD308A6F68}"/>
    <dgm:cxn modelId="{36959D8B-0C2B-F348-9DA0-8F001311FA9A}" type="presOf" srcId="{BEF5F664-C6A7-C24F-8A0B-01842A530ED4}" destId="{90A63E42-516E-2045-99BD-51AF9D966E42}" srcOrd="0" destOrd="0" presId="urn:microsoft.com/office/officeart/2005/8/layout/vList2"/>
    <dgm:cxn modelId="{B450D2AB-E681-C74C-A2D3-63923E9FCAFA}" srcId="{C180320C-2B63-9C4B-8FB7-4B39291FCF77}" destId="{34C3A332-EE98-D748-A266-4BE0CDF74CFF}" srcOrd="5" destOrd="0" parTransId="{58CF6A75-D1E2-524C-BB0B-2BBA0FEF2A70}" sibTransId="{1847C44C-DFC3-2449-8264-FD2C55350DF4}"/>
    <dgm:cxn modelId="{39C616B6-A55E-3F46-ABE3-A783450E16AA}" type="presOf" srcId="{E27743A5-5E34-644F-9C17-8641666871E8}" destId="{B24A980D-3D73-CC49-84D2-2BAF258CF2E1}" srcOrd="0" destOrd="0" presId="urn:microsoft.com/office/officeart/2005/8/layout/vList2"/>
    <dgm:cxn modelId="{D60B8BCC-6AAA-4349-B49F-7284B500C827}" type="presOf" srcId="{7AB15EA1-6F8F-5146-B453-E66BE3B636C0}" destId="{4A0F7ADB-ADF4-224D-813D-D8ED1EF750F7}" srcOrd="0" destOrd="0" presId="urn:microsoft.com/office/officeart/2005/8/layout/vList2"/>
    <dgm:cxn modelId="{A0F392D6-91C7-EF4D-8C1C-7D11C99B227A}" srcId="{C180320C-2B63-9C4B-8FB7-4B39291FCF77}" destId="{564451AF-11D9-D94E-BF8F-A2179E7DAFCC}" srcOrd="1" destOrd="0" parTransId="{D56D2945-B518-6B40-8C03-1C18DF52A56F}" sibTransId="{B630FDAE-0420-1948-8E68-C6F24DCA75FA}"/>
    <dgm:cxn modelId="{61F299E9-3712-5C40-A0FE-53C4B4FEBD12}" srcId="{C180320C-2B63-9C4B-8FB7-4B39291FCF77}" destId="{30170A58-A2BD-E041-8381-EABCF8BB820A}" srcOrd="2" destOrd="0" parTransId="{6041C9CE-28F3-FE41-A159-725916E750DE}" sibTransId="{E84E5D10-0668-D84D-ACFF-D421C2289141}"/>
    <dgm:cxn modelId="{AFD3D8E9-BDD3-4643-B2F7-98321EDB1F14}" srcId="{C180320C-2B63-9C4B-8FB7-4B39291FCF77}" destId="{E27743A5-5E34-644F-9C17-8641666871E8}" srcOrd="3" destOrd="0" parTransId="{68A03869-60B7-5F4A-B590-5CDD267EF3AB}" sibTransId="{E73DE4B1-5C60-3447-9A7C-12AFACE89E41}"/>
    <dgm:cxn modelId="{B14D19FD-FAD8-2F4C-A08E-42DE6DEE8818}" type="presOf" srcId="{34C3A332-EE98-D748-A266-4BE0CDF74CFF}" destId="{021768BA-7C5E-AA48-86DF-86A760231A5C}" srcOrd="0" destOrd="0" presId="urn:microsoft.com/office/officeart/2005/8/layout/vList2"/>
    <dgm:cxn modelId="{346D59E0-1A95-A045-B147-B0884EDE7816}" type="presParOf" srcId="{8E306137-02A7-C84A-BD8E-982EA3B59DA1}" destId="{B6589FA6-1EE4-FE47-985F-442A6571DF97}" srcOrd="0" destOrd="0" presId="urn:microsoft.com/office/officeart/2005/8/layout/vList2"/>
    <dgm:cxn modelId="{BA5EB39A-1F8F-5E4C-B680-EF3F34173186}" type="presParOf" srcId="{8E306137-02A7-C84A-BD8E-982EA3B59DA1}" destId="{4BE87ABA-D5AD-C740-9B0B-52849321C4FC}" srcOrd="1" destOrd="0" presId="urn:microsoft.com/office/officeart/2005/8/layout/vList2"/>
    <dgm:cxn modelId="{FD41006E-C9F2-F14C-803E-3960EC639375}" type="presParOf" srcId="{8E306137-02A7-C84A-BD8E-982EA3B59DA1}" destId="{F2A75116-D4C1-DE43-A9A6-AF68ABD80839}" srcOrd="2" destOrd="0" presId="urn:microsoft.com/office/officeart/2005/8/layout/vList2"/>
    <dgm:cxn modelId="{59A7E376-B22A-FA4F-BD90-10049FCCEE24}" type="presParOf" srcId="{8E306137-02A7-C84A-BD8E-982EA3B59DA1}" destId="{B37FD1E7-58E3-9B40-A2B6-C2377B254592}" srcOrd="3" destOrd="0" presId="urn:microsoft.com/office/officeart/2005/8/layout/vList2"/>
    <dgm:cxn modelId="{779C66D8-AA14-1547-95B8-289CAA1E8C27}" type="presParOf" srcId="{8E306137-02A7-C84A-BD8E-982EA3B59DA1}" destId="{8650983F-25DD-A144-9299-715D23000E64}" srcOrd="4" destOrd="0" presId="urn:microsoft.com/office/officeart/2005/8/layout/vList2"/>
    <dgm:cxn modelId="{2F186B72-146C-2346-A5C8-3794E2093DC1}" type="presParOf" srcId="{8E306137-02A7-C84A-BD8E-982EA3B59DA1}" destId="{F6897E3F-A384-D640-B698-0EAB54D90775}" srcOrd="5" destOrd="0" presId="urn:microsoft.com/office/officeart/2005/8/layout/vList2"/>
    <dgm:cxn modelId="{8018AB73-7316-BE40-893A-69F24AB9661B}" type="presParOf" srcId="{8E306137-02A7-C84A-BD8E-982EA3B59DA1}" destId="{B24A980D-3D73-CC49-84D2-2BAF258CF2E1}" srcOrd="6" destOrd="0" presId="urn:microsoft.com/office/officeart/2005/8/layout/vList2"/>
    <dgm:cxn modelId="{826C9B62-C6EC-9F42-888F-E0C9B3C36BFF}" type="presParOf" srcId="{8E306137-02A7-C84A-BD8E-982EA3B59DA1}" destId="{A15AC7F0-10FE-A643-8D38-B9D206050F6F}" srcOrd="7" destOrd="0" presId="urn:microsoft.com/office/officeart/2005/8/layout/vList2"/>
    <dgm:cxn modelId="{A40048B7-AD21-C94A-ABBA-DC6DDD56DEB6}" type="presParOf" srcId="{8E306137-02A7-C84A-BD8E-982EA3B59DA1}" destId="{1A67A4C3-D10D-4544-B985-EEBB0D51A80E}" srcOrd="8" destOrd="0" presId="urn:microsoft.com/office/officeart/2005/8/layout/vList2"/>
    <dgm:cxn modelId="{FD2E82D9-CDBB-F743-8781-D51F43918087}" type="presParOf" srcId="{8E306137-02A7-C84A-BD8E-982EA3B59DA1}" destId="{43AB1A64-69E7-9449-A0FB-97FB35780E8A}" srcOrd="9" destOrd="0" presId="urn:microsoft.com/office/officeart/2005/8/layout/vList2"/>
    <dgm:cxn modelId="{07867723-D847-2A47-AA47-A13B4B8099D4}" type="presParOf" srcId="{8E306137-02A7-C84A-BD8E-982EA3B59DA1}" destId="{021768BA-7C5E-AA48-86DF-86A760231A5C}" srcOrd="10" destOrd="0" presId="urn:microsoft.com/office/officeart/2005/8/layout/vList2"/>
    <dgm:cxn modelId="{7D136492-DA7F-034A-9564-F3A78A25E182}" type="presParOf" srcId="{8E306137-02A7-C84A-BD8E-982EA3B59DA1}" destId="{BF4F83F6-7559-B146-951E-A7E9553E0F72}" srcOrd="11" destOrd="0" presId="urn:microsoft.com/office/officeart/2005/8/layout/vList2"/>
    <dgm:cxn modelId="{D68058B8-7C5E-0C47-9E54-4B9C1D023B51}" type="presParOf" srcId="{8E306137-02A7-C84A-BD8E-982EA3B59DA1}" destId="{90A63E42-516E-2045-99BD-51AF9D966E42}" srcOrd="12" destOrd="0" presId="urn:microsoft.com/office/officeart/2005/8/layout/vList2"/>
    <dgm:cxn modelId="{763B4C04-FEC0-3E45-A9C0-64699DB452AE}" type="presParOf" srcId="{8E306137-02A7-C84A-BD8E-982EA3B59DA1}" destId="{EC2B00DB-0664-8044-886D-D4D926EDC998}" srcOrd="13" destOrd="0" presId="urn:microsoft.com/office/officeart/2005/8/layout/vList2"/>
    <dgm:cxn modelId="{92F08E79-C267-1746-B883-9C03E3BCCB30}" type="presParOf" srcId="{8E306137-02A7-C84A-BD8E-982EA3B59DA1}" destId="{4A0F7ADB-ADF4-224D-813D-D8ED1EF750F7}"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589FA6-1EE4-FE47-985F-442A6571DF97}">
      <dsp:nvSpPr>
        <dsp:cNvPr id="0" name=""/>
        <dsp:cNvSpPr/>
      </dsp:nvSpPr>
      <dsp:spPr>
        <a:xfrm>
          <a:off x="0" y="0"/>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a:t>Identity and Access Management</a:t>
          </a:r>
        </a:p>
      </dsp:txBody>
      <dsp:txXfrm>
        <a:off x="20069" y="20069"/>
        <a:ext cx="3564994" cy="370981"/>
      </dsp:txXfrm>
    </dsp:sp>
    <dsp:sp modelId="{F2A75116-D4C1-DE43-A9A6-AF68ABD80839}">
      <dsp:nvSpPr>
        <dsp:cNvPr id="0" name=""/>
        <dsp:cNvSpPr/>
      </dsp:nvSpPr>
      <dsp:spPr>
        <a:xfrm>
          <a:off x="0" y="455879"/>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Storage Account</a:t>
          </a:r>
        </a:p>
      </dsp:txBody>
      <dsp:txXfrm>
        <a:off x="20069" y="475948"/>
        <a:ext cx="3564994" cy="370981"/>
      </dsp:txXfrm>
    </dsp:sp>
    <dsp:sp modelId="{8650983F-25DD-A144-9299-715D23000E64}">
      <dsp:nvSpPr>
        <dsp:cNvPr id="0" name=""/>
        <dsp:cNvSpPr/>
      </dsp:nvSpPr>
      <dsp:spPr>
        <a:xfrm>
          <a:off x="0" y="901558"/>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a:t>Databases</a:t>
          </a:r>
        </a:p>
      </dsp:txBody>
      <dsp:txXfrm>
        <a:off x="20069" y="921627"/>
        <a:ext cx="3564994" cy="370981"/>
      </dsp:txXfrm>
    </dsp:sp>
    <dsp:sp modelId="{B24A980D-3D73-CC49-84D2-2BAF258CF2E1}">
      <dsp:nvSpPr>
        <dsp:cNvPr id="0" name=""/>
        <dsp:cNvSpPr/>
      </dsp:nvSpPr>
      <dsp:spPr>
        <a:xfrm>
          <a:off x="0" y="1347237"/>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Logging and Monitoring</a:t>
          </a:r>
        </a:p>
      </dsp:txBody>
      <dsp:txXfrm>
        <a:off x="20069" y="1367306"/>
        <a:ext cx="3564994" cy="370981"/>
      </dsp:txXfrm>
    </dsp:sp>
    <dsp:sp modelId="{1A67A4C3-D10D-4544-B985-EEBB0D51A80E}">
      <dsp:nvSpPr>
        <dsp:cNvPr id="0" name=""/>
        <dsp:cNvSpPr/>
      </dsp:nvSpPr>
      <dsp:spPr>
        <a:xfrm>
          <a:off x="0" y="1792917"/>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a:t>Networking</a:t>
          </a:r>
        </a:p>
      </dsp:txBody>
      <dsp:txXfrm>
        <a:off x="20069" y="1812986"/>
        <a:ext cx="3564994" cy="370981"/>
      </dsp:txXfrm>
    </dsp:sp>
    <dsp:sp modelId="{021768BA-7C5E-AA48-86DF-86A760231A5C}">
      <dsp:nvSpPr>
        <dsp:cNvPr id="0" name=""/>
        <dsp:cNvSpPr/>
      </dsp:nvSpPr>
      <dsp:spPr>
        <a:xfrm>
          <a:off x="0" y="2238596"/>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Virtual Machines</a:t>
          </a:r>
        </a:p>
      </dsp:txBody>
      <dsp:txXfrm>
        <a:off x="20069" y="2258665"/>
        <a:ext cx="3564994" cy="370981"/>
      </dsp:txXfrm>
    </dsp:sp>
    <dsp:sp modelId="{90A63E42-516E-2045-99BD-51AF9D966E42}">
      <dsp:nvSpPr>
        <dsp:cNvPr id="0" name=""/>
        <dsp:cNvSpPr/>
      </dsp:nvSpPr>
      <dsp:spPr>
        <a:xfrm>
          <a:off x="0" y="2684275"/>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Application Services</a:t>
          </a:r>
        </a:p>
      </dsp:txBody>
      <dsp:txXfrm>
        <a:off x="20069" y="2704344"/>
        <a:ext cx="3564994" cy="370981"/>
      </dsp:txXfrm>
    </dsp:sp>
    <dsp:sp modelId="{4A0F7ADB-ADF4-224D-813D-D8ED1EF750F7}">
      <dsp:nvSpPr>
        <dsp:cNvPr id="0" name=""/>
        <dsp:cNvSpPr/>
      </dsp:nvSpPr>
      <dsp:spPr>
        <a:xfrm>
          <a:off x="0" y="3129954"/>
          <a:ext cx="3605132" cy="41111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en-US" sz="1200" kern="1200" dirty="0"/>
            <a:t>Security Center	</a:t>
          </a:r>
        </a:p>
      </dsp:txBody>
      <dsp:txXfrm>
        <a:off x="20069" y="3150023"/>
        <a:ext cx="3564994" cy="37098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tiff>
</file>

<file path=ppt/media/image3.jpg>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3" Type="http://schemas.openxmlformats.org/officeDocument/2006/relationships/hyperlink" Target="https://pixabay.com/illustrations/audit-financial-advisor-table-2823174/" TargetMode="External"/><Relationship Id="rId2" Type="http://schemas.openxmlformats.org/officeDocument/2006/relationships/slide" Target="../slides/slide17.xml"/><Relationship Id="rId1" Type="http://schemas.openxmlformats.org/officeDocument/2006/relationships/notesMaster" Target="../notesMasters/notesMaster1.xml"/><Relationship Id="rId4" Type="http://schemas.openxmlformats.org/officeDocument/2006/relationships/hyperlink" Target="https://www.cisecurity.org/"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cisco.com/c/en/us/solutions/collateral/service-provider/global-cloud-index-gci/white-paper-c11-738085.html"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breachlevelindex.com/"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pixabay.com/illustrations/cloud-internet-castle-security-3147119/"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Hello everyone,</a:t>
            </a:r>
          </a:p>
          <a:p>
            <a:pPr marL="0" lvl="0" indent="0" algn="l" rtl="0">
              <a:spcBef>
                <a:spcPts val="0"/>
              </a:spcBef>
              <a:spcAft>
                <a:spcPts val="0"/>
              </a:spcAft>
              <a:buNone/>
            </a:pPr>
            <a:r>
              <a:rPr lang="en-US" dirty="0"/>
              <a:t>Welcome to our talk on Building a cloud security monitoring and auditing framework.</a:t>
            </a:r>
          </a:p>
          <a:p>
            <a:pPr marL="0" lvl="0" indent="0" algn="l" rtl="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My name is </a:t>
            </a:r>
            <a:r>
              <a:rPr lang="en-US" dirty="0" err="1"/>
              <a:t>Nirali</a:t>
            </a:r>
            <a:r>
              <a:rPr lang="en-US" dirty="0"/>
              <a:t> Shah and my colleague’s name is </a:t>
            </a:r>
            <a:r>
              <a:rPr lang="en-US" dirty="0" err="1"/>
              <a:t>Prasoon</a:t>
            </a:r>
            <a:r>
              <a:rPr lang="en-US" dirty="0"/>
              <a:t> Dwivedi who will be presenting the latter half of the talk.</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8"/>
        <p:cNvGrpSpPr/>
        <p:nvPr/>
      </p:nvGrpSpPr>
      <p:grpSpPr>
        <a:xfrm>
          <a:off x="0" y="0"/>
          <a:ext cx="0" cy="0"/>
          <a:chOff x="0" y="0"/>
          <a:chExt cx="0" cy="0"/>
        </a:xfrm>
      </p:grpSpPr>
      <p:sp>
        <p:nvSpPr>
          <p:cNvPr id="439" name="Google Shape;439;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0" name="Google Shape;440;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 would like to now speak about some open source tools that we looked into that do cloud security audits and briefly describe their features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So you might want to listen to me for a while and then I will cover what’s on the slide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first tool is cs-suite by the organization Security-for-the-win on </a:t>
            </a:r>
            <a:r>
              <a:rPr lang="en-US" dirty="0" err="1"/>
              <a:t>github</a:t>
            </a:r>
            <a:r>
              <a:rPr lang="en-US" dirty="0"/>
              <a:t>. This has gained some fame quite recently.</a:t>
            </a:r>
          </a:p>
          <a:p>
            <a:pPr marL="0" lvl="0" indent="0" algn="l" rtl="0">
              <a:spcBef>
                <a:spcPts val="0"/>
              </a:spcBef>
              <a:spcAft>
                <a:spcPts val="0"/>
              </a:spcAft>
              <a:buNone/>
            </a:pPr>
            <a:r>
              <a:rPr lang="en-US" dirty="0"/>
              <a:t>	Simple CLI tool with nice basic User Interface</a:t>
            </a:r>
          </a:p>
          <a:p>
            <a:pPr marL="0" lvl="0" indent="0" algn="l" rtl="0">
              <a:spcBef>
                <a:spcPts val="0"/>
              </a:spcBef>
              <a:spcAft>
                <a:spcPts val="0"/>
              </a:spcAft>
              <a:buNone/>
            </a:pPr>
            <a:r>
              <a:rPr lang="en-US" dirty="0"/>
              <a:t>	We found it pretty efficient for performing scans on cloud infrastructure operated by a single admin</a:t>
            </a:r>
          </a:p>
          <a:p>
            <a:pPr marL="0" lvl="0" indent="0" algn="l" rtl="0">
              <a:spcBef>
                <a:spcPts val="0"/>
              </a:spcBef>
              <a:spcAft>
                <a:spcPts val="0"/>
              </a:spcAft>
              <a:buNone/>
            </a:pPr>
            <a:r>
              <a:rPr lang="en-US" dirty="0"/>
              <a:t>	It supports most of the big cloud providers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next tool is </a:t>
            </a:r>
            <a:r>
              <a:rPr lang="en-US" dirty="0" err="1"/>
              <a:t>Scoutsuite</a:t>
            </a:r>
            <a:r>
              <a:rPr lang="en-US" dirty="0"/>
              <a:t> by </a:t>
            </a:r>
            <a:r>
              <a:rPr lang="en-US" dirty="0" err="1"/>
              <a:t>nccgroup</a:t>
            </a:r>
            <a:endParaRPr lang="en-US" dirty="0"/>
          </a:p>
          <a:p>
            <a:pPr marL="0" lvl="0" indent="0" algn="l" rtl="0">
              <a:spcBef>
                <a:spcPts val="0"/>
              </a:spcBef>
              <a:spcAft>
                <a:spcPts val="0"/>
              </a:spcAft>
              <a:buNone/>
            </a:pPr>
            <a:r>
              <a:rPr lang="en-US" dirty="0"/>
              <a:t>	This also supports most of the major cloud providers</a:t>
            </a:r>
          </a:p>
          <a:p>
            <a:pPr marL="0" lvl="0" indent="0" algn="l" rtl="0">
              <a:spcBef>
                <a:spcPts val="0"/>
              </a:spcBef>
              <a:spcAft>
                <a:spcPts val="0"/>
              </a:spcAft>
              <a:buNone/>
            </a:pPr>
            <a:r>
              <a:rPr lang="en-US" dirty="0"/>
              <a:t>	It’s still in active development</a:t>
            </a:r>
          </a:p>
          <a:p>
            <a:pPr marL="0" lvl="0" indent="0" algn="l" rtl="0">
              <a:spcBef>
                <a:spcPts val="0"/>
              </a:spcBef>
              <a:spcAft>
                <a:spcPts val="0"/>
              </a:spcAft>
              <a:buNone/>
            </a:pPr>
            <a:r>
              <a:rPr lang="en-US" dirty="0"/>
              <a:t>	And it’s designed to be more like a rules engine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third tool is very famous and fairly mature, Netflix’s security monkey</a:t>
            </a:r>
          </a:p>
          <a:p>
            <a:pPr marL="0" lvl="0" indent="0" algn="l" rtl="0">
              <a:spcBef>
                <a:spcPts val="0"/>
              </a:spcBef>
              <a:spcAft>
                <a:spcPts val="0"/>
              </a:spcAft>
              <a:buNone/>
            </a:pPr>
            <a:r>
              <a:rPr lang="en-US" dirty="0"/>
              <a:t>	It is plugin based, has a UI, it monitors for policy changes, unfortunately, at this point in time, it. doesn’t support Microsoft Azure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last tool is also popular and reasonably mature, cloud custodian by </a:t>
            </a:r>
            <a:r>
              <a:rPr lang="en-US" dirty="0" err="1"/>
              <a:t>capitalone</a:t>
            </a:r>
            <a:endParaRPr lang="en-US" dirty="0"/>
          </a:p>
          <a:p>
            <a:pPr marL="0" lvl="0" indent="0" algn="l" rtl="0">
              <a:spcBef>
                <a:spcPts val="0"/>
              </a:spcBef>
              <a:spcAft>
                <a:spcPts val="0"/>
              </a:spcAft>
              <a:buNone/>
            </a:pPr>
            <a:r>
              <a:rPr lang="en-US" dirty="0"/>
              <a:t>	Supports all major cloud providers</a:t>
            </a:r>
          </a:p>
          <a:p>
            <a:pPr marL="0" lvl="0" indent="0" algn="l" rtl="0">
              <a:spcBef>
                <a:spcPts val="0"/>
              </a:spcBef>
              <a:spcAft>
                <a:spcPts val="0"/>
              </a:spcAft>
              <a:buNone/>
            </a:pPr>
            <a:r>
              <a:rPr lang="en-US" dirty="0"/>
              <a:t>	Production tested with intelligent API limiting and supports dry runs</a:t>
            </a:r>
          </a:p>
          <a:p>
            <a:pPr marL="0" lvl="0" indent="0" algn="l" rtl="0">
              <a:spcBef>
                <a:spcPts val="0"/>
              </a:spcBef>
              <a:spcAft>
                <a:spcPts val="0"/>
              </a:spcAft>
              <a:buNone/>
            </a:pPr>
            <a:r>
              <a:rPr lang="en-US" dirty="0"/>
              <a:t>	It’s an action based rules engine, so not only can you detect weak security configurations but you can also take an action to fix them</a:t>
            </a:r>
          </a:p>
          <a:p>
            <a:pPr marL="0" lvl="0" indent="0" algn="l" rtl="0">
              <a:spcBef>
                <a:spcPts val="0"/>
              </a:spcBef>
              <a:spcAft>
                <a:spcPts val="0"/>
              </a:spcAft>
              <a:buNone/>
            </a:pPr>
            <a:r>
              <a:rPr lang="en-US" dirty="0"/>
              <a:t>	And this tool uses a DSL (domain specific language) to define policies and resources, so the DSL is a bit of a learning curve, but overall it’s pretty comprehensive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Which brings us to what’s on the slide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What should a decent cloud security scanning tool have, and how can you build an extensible framework where all these features are easiest to integrate?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Cloud agnostic: support IaaS and PaaS – App Sec of SaaS is usually managed by the provider, the onus of data security is on the user</a:t>
            </a:r>
            <a:br>
              <a:rPr lang="en-US" dirty="0"/>
            </a:br>
            <a:r>
              <a:rPr lang="en-US" dirty="0"/>
              <a:t>Extensible – plugin based</a:t>
            </a:r>
            <a:br>
              <a:rPr lang="en-US" dirty="0"/>
            </a:br>
            <a:r>
              <a:rPr lang="en-US" dirty="0"/>
              <a:t>Hopefully, agentless – so it doesn’t affect the data plane and network bandwidth for application traffic. Hence, it should use the control plane for fetching configuration information, which is what most tools that I spoke about earlier do, so we can use cloud provider provided open source SDKs. Most providers offer SDKs in python and python is also one of the preferred languages for development in the open source community for building cloud security tools.</a:t>
            </a:r>
            <a:br>
              <a:rPr lang="en-US" dirty="0"/>
            </a:br>
            <a:r>
              <a:rPr lang="en-US" dirty="0"/>
              <a:t>Fast and support on-demand scans</a:t>
            </a:r>
            <a:br>
              <a:rPr lang="en-US" dirty="0"/>
            </a:br>
            <a:r>
              <a:rPr lang="en-US" dirty="0"/>
              <a:t>It should be able to normalize data across different clouds – </a:t>
            </a:r>
            <a:r>
              <a:rPr lang="en-US" dirty="0" err="1"/>
              <a:t>eg.</a:t>
            </a:r>
            <a:r>
              <a:rPr lang="en-US" dirty="0"/>
              <a:t>, a simple resource like a firewall rule could be represented in different formats by different providers – single object per rule vs bunch of rules in a single object. The user is not concerned about the internal data format but only about the actual resource.</a:t>
            </a:r>
            <a:br>
              <a:rPr lang="en-US" dirty="0"/>
            </a:br>
            <a:r>
              <a:rPr lang="en-US" dirty="0"/>
              <a:t>It should support some well defined standard for auditing so the user need not define too many policies of their own – one such standard is the CIS (Center for Internet Security) benchmarks</a:t>
            </a:r>
            <a:br>
              <a:rPr lang="en-US" dirty="0"/>
            </a:br>
            <a:endParaRPr lang="en-US" dirty="0"/>
          </a:p>
          <a:p>
            <a:pPr marL="0" lvl="0" indent="0" algn="l" rtl="0">
              <a:spcBef>
                <a:spcPts val="0"/>
              </a:spcBef>
              <a:spcAft>
                <a:spcPts val="0"/>
              </a:spcAft>
              <a:buNone/>
            </a:pPr>
            <a:r>
              <a:rPr lang="en-US" dirty="0"/>
              <a:t>	</a:t>
            </a:r>
          </a:p>
          <a:p>
            <a:pPr marL="0" lvl="0" indent="0" algn="l" rtl="0">
              <a:spcBef>
                <a:spcPts val="0"/>
              </a:spcBef>
              <a:spcAft>
                <a:spcPts val="0"/>
              </a:spcAft>
              <a:buNone/>
            </a:pPr>
            <a:r>
              <a:rPr lang="en-US" dirty="0"/>
              <a: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leads us to the architecture of such a solution. We came up with this design.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framework consists of 4 types of plugins/modules</a:t>
            </a:r>
          </a:p>
          <a:p>
            <a:pPr marL="0" lvl="0" indent="0" algn="l" rtl="0">
              <a:spcBef>
                <a:spcPts val="0"/>
              </a:spcBef>
              <a:spcAft>
                <a:spcPts val="0"/>
              </a:spcAft>
              <a:buNone/>
            </a:pPr>
            <a:endParaRPr lang="en-US" dirty="0"/>
          </a:p>
          <a:p>
            <a:pPr marL="228600" lvl="0" indent="-228600" algn="l" rtl="0">
              <a:spcBef>
                <a:spcPts val="0"/>
              </a:spcBef>
              <a:spcAft>
                <a:spcPts val="0"/>
              </a:spcAft>
              <a:buAutoNum type="arabicPeriod"/>
            </a:pPr>
            <a:r>
              <a:rPr lang="en-US" dirty="0"/>
              <a:t>Cloud</a:t>
            </a:r>
          </a:p>
          <a:p>
            <a:pPr marL="228600" lvl="0" indent="-228600" algn="l" rtl="0">
              <a:spcBef>
                <a:spcPts val="0"/>
              </a:spcBef>
              <a:spcAft>
                <a:spcPts val="0"/>
              </a:spcAft>
              <a:buAutoNum type="arabicPeriod"/>
            </a:pPr>
            <a:r>
              <a:rPr lang="en-US" dirty="0"/>
              <a:t>Store</a:t>
            </a:r>
          </a:p>
          <a:p>
            <a:pPr marL="228600" lvl="0" indent="-228600" algn="l" rtl="0">
              <a:spcBef>
                <a:spcPts val="0"/>
              </a:spcBef>
              <a:spcAft>
                <a:spcPts val="0"/>
              </a:spcAft>
              <a:buAutoNum type="arabicPeriod"/>
            </a:pPr>
            <a:r>
              <a:rPr lang="en-US" dirty="0"/>
              <a:t>Event</a:t>
            </a:r>
          </a:p>
          <a:p>
            <a:pPr marL="228600" lvl="0" indent="-228600" algn="l" rtl="0">
              <a:spcBef>
                <a:spcPts val="0"/>
              </a:spcBef>
              <a:spcAft>
                <a:spcPts val="0"/>
              </a:spcAft>
              <a:buAutoNum type="arabicPeriod"/>
            </a:pPr>
            <a:r>
              <a:rPr lang="en-US" dirty="0"/>
              <a:t>Alert</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As a monitoring tool, it performs the following actions: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Retrieves data about each configured cloud using the cloud APIs.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Saves or indexes the retrieved data into each configured storage system or indexing engine.</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Analyzes the data for potential issues and generates events that represent the detected issues.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Saves the events to configured storage or indexing engines as well as sends the events as alerts to alerting destinations.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Each of the above four aspects of the tool can be configured via a configuration file.</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Each of these plugins must work independently, must be capable of working parallelly, and should only do the work assigned to them.</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 Summarize : Directions and inputs outputs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Cloud – output only</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Store, Alerts – input only</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Event - bidirectional</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With this design, we were able to add all of the features we described in the previous slide.</a:t>
            </a:r>
          </a:p>
          <a:p>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dirty="0" err="1"/>
              <a:t>Prasoon</a:t>
            </a:r>
            <a:r>
              <a:rPr lang="en-US" dirty="0"/>
              <a:t> will now explain how this is implemented</a:t>
            </a:r>
          </a:p>
          <a:p>
            <a:pPr marL="0" lvl="0" indent="0" algn="l" rtl="0">
              <a:spcBef>
                <a:spcPts val="0"/>
              </a:spcBef>
              <a:spcAft>
                <a:spcPts val="0"/>
              </a:spcAft>
              <a:buNone/>
            </a:pPr>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What framework we have built? </a:t>
            </a:r>
          </a:p>
          <a:p>
            <a:pPr marL="0" lvl="0" indent="0" algn="l" rtl="0">
              <a:spcBef>
                <a:spcPts val="0"/>
              </a:spcBef>
              <a:spcAft>
                <a:spcPts val="0"/>
              </a:spcAft>
              <a:buNone/>
            </a:pPr>
            <a:r>
              <a:rPr lang="en-US" dirty="0"/>
              <a:t>For the framework we have built we have used Python as our language of choice..</a:t>
            </a:r>
          </a:p>
          <a:p>
            <a:pPr marL="0" lvl="0" indent="0" algn="l" rtl="0">
              <a:spcBef>
                <a:spcPts val="0"/>
              </a:spcBef>
              <a:spcAft>
                <a:spcPts val="0"/>
              </a:spcAft>
              <a:buNone/>
            </a:pPr>
            <a:r>
              <a:rPr lang="en-US" dirty="0"/>
              <a:t>The reason for choosing Python being availability of SDKs in Python for most of popular clouds and ease of writing plugins in Python</a:t>
            </a:r>
          </a:p>
          <a:p>
            <a:pPr marL="0" lvl="0" indent="0" algn="l" rtl="0">
              <a:spcBef>
                <a:spcPts val="0"/>
              </a:spcBef>
              <a:spcAft>
                <a:spcPts val="0"/>
              </a:spcAft>
              <a:buNone/>
            </a:pPr>
            <a:r>
              <a:rPr lang="en-US" dirty="0"/>
              <a:t>Once the configuration for a specific is pulled from the cloud plugin using the SDK it is normalized and categorized by the cloud plugin into three main buckets</a:t>
            </a:r>
          </a:p>
          <a:p>
            <a:pPr marL="0" lvl="0" indent="0" algn="l" rtl="0">
              <a:spcBef>
                <a:spcPts val="0"/>
              </a:spcBef>
              <a:spcAft>
                <a:spcPts val="0"/>
              </a:spcAft>
              <a:buNone/>
            </a:pPr>
            <a:r>
              <a:rPr lang="en-US" dirty="0"/>
              <a:t>namely RAW, EXT and COM bucket to form a record</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Give example of Virtual Machine plugin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data format is consistent across all the other plugins as well.</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6709091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take a look at the RAW bucket for an virtual machine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RAW bucket will have data pulled from the cloud preserved in its original form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can be used to form the audit trail later if needed</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38263205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next bucket is the EXT bucket which contains derived data for a certain cloud resource which is specific to a certain cloud provider</a:t>
            </a:r>
            <a:endParaRPr dirty="0"/>
          </a:p>
        </p:txBody>
      </p:sp>
    </p:spTree>
    <p:extLst>
      <p:ext uri="{BB962C8B-B14F-4D97-AF65-F5344CB8AC3E}">
        <p14:creationId xmlns:p14="http://schemas.microsoft.com/office/powerpoint/2010/main" val="840165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last bucket of the record is the raw bucket which contains derived data which we have kept common across all the platforms along with other audit related data.</a:t>
            </a:r>
            <a:endParaRPr dirty="0"/>
          </a:p>
        </p:txBody>
      </p:sp>
    </p:spTree>
    <p:extLst>
      <p:ext uri="{BB962C8B-B14F-4D97-AF65-F5344CB8AC3E}">
        <p14:creationId xmlns:p14="http://schemas.microsoft.com/office/powerpoint/2010/main" val="38947422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Introduce CIS benchmarks as start point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Cloud environments have their default configuration for convenience over security.</a:t>
            </a:r>
          </a:p>
          <a:p>
            <a:pPr marL="0" lvl="0" indent="0" algn="l" rtl="0">
              <a:spcBef>
                <a:spcPts val="0"/>
              </a:spcBef>
              <a:spcAft>
                <a:spcPts val="0"/>
              </a:spcAft>
              <a:buNone/>
            </a:pPr>
            <a:r>
              <a:rPr lang="en-US" dirty="0"/>
              <a:t>Automation is the first step towards building a cloud audit platform.</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Before an audit starts it is very important to have the scope objectives of the audit well defined</a:t>
            </a:r>
          </a:p>
          <a:p>
            <a:pPr marL="0" lvl="0" indent="0" algn="l" rtl="0">
              <a:spcBef>
                <a:spcPts val="0"/>
              </a:spcBef>
              <a:spcAft>
                <a:spcPts val="0"/>
              </a:spcAft>
              <a:buNone/>
            </a:pPr>
            <a:r>
              <a:rPr lang="en-US" dirty="0"/>
              <a:t>The resources for a cloud service provider which are going to be evaluated for their operational efficiency from a security point of view must be identified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big task and may consume a lot of resources.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Image Credit: </a:t>
            </a:r>
            <a:r>
              <a:rPr lang="en-US" dirty="0">
                <a:hlinkClick r:id="rId3"/>
              </a:rPr>
              <a:t>https://pixabay.com/illustrations/audit-financial-advisor-table-2823174/</a:t>
            </a:r>
            <a:endParaRPr lang="en-US" dirty="0"/>
          </a:p>
          <a:p>
            <a:pPr marL="0" lvl="0" indent="0" algn="l" rtl="0">
              <a:spcBef>
                <a:spcPts val="0"/>
              </a:spcBef>
              <a:spcAft>
                <a:spcPts val="0"/>
              </a:spcAft>
              <a:buNone/>
            </a:pPr>
            <a:r>
              <a:rPr lang="en-US" dirty="0"/>
              <a:t>Center for Internet Security </a:t>
            </a:r>
            <a:r>
              <a:rPr lang="en-US" dirty="0">
                <a:hlinkClick r:id="rId4"/>
              </a:rPr>
              <a:t>https://www.cisecurity.org/</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To make our job easy CIS has benchmarks for most of the cloud service providers.</a:t>
            </a:r>
          </a:p>
          <a:p>
            <a:pPr marL="0" lvl="0" indent="0" algn="l" rtl="0">
              <a:spcBef>
                <a:spcPts val="0"/>
              </a:spcBef>
              <a:spcAft>
                <a:spcPts val="0"/>
              </a:spcAft>
              <a:buNone/>
            </a:pPr>
            <a:r>
              <a:rPr lang="en-US" dirty="0"/>
              <a:t>These benchmarks can be used to evaluate the current state of a cloud resource and help protect them from common cyber threats and improve the overall security posture.</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39626228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Collaboration is the key to building a successful cloud audit framework…</a:t>
            </a:r>
          </a:p>
          <a:p>
            <a:pPr marL="0" lvl="0" indent="0" algn="l" rtl="0">
              <a:spcBef>
                <a:spcPts val="0"/>
              </a:spcBef>
              <a:spcAft>
                <a:spcPts val="0"/>
              </a:spcAft>
              <a:buNone/>
            </a:pPr>
            <a:r>
              <a:rPr lang="en-US" dirty="0"/>
              <a:t>In presence of multitude of different types of resources in a cloud environment it becomes necessary to work closely with cloud engineers,  subject matter experts and security professionals and use their insights.</a:t>
            </a:r>
          </a:p>
          <a:p>
            <a:pPr marL="0" lvl="0" indent="0" algn="l" rtl="0">
              <a:spcBef>
                <a:spcPts val="0"/>
              </a:spcBef>
              <a:spcAft>
                <a:spcPts val="0"/>
              </a:spcAft>
              <a:buNone/>
            </a:pPr>
            <a:endParaRPr lang="en-US" dirty="0"/>
          </a:p>
        </p:txBody>
      </p:sp>
    </p:spTree>
    <p:extLst>
      <p:ext uri="{BB962C8B-B14F-4D97-AF65-F5344CB8AC3E}">
        <p14:creationId xmlns:p14="http://schemas.microsoft.com/office/powerpoint/2010/main" val="1100340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Source: CIS Microsoft Azure Foundations Benchmark v1.1.0 - 02-15-2019 Section 7.1 [</a:t>
            </a:r>
            <a:r>
              <a:rPr lang="en-US" sz="1100" b="0" i="0" u="none" strike="noStrike" cap="none" dirty="0">
                <a:solidFill>
                  <a:srgbClr val="000000"/>
                </a:solidFill>
                <a:effectLst/>
                <a:latin typeface="Arial"/>
                <a:ea typeface="Arial"/>
                <a:cs typeface="Arial"/>
                <a:sym typeface="Arial"/>
              </a:rPr>
              <a:t>Ensure that 'OS disk' are encrypted (Scored)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b="0" i="0" u="none" strike="noStrike" cap="none" dirty="0">
                <a:solidFill>
                  <a:srgbClr val="000000"/>
                </a:solidFill>
                <a:effectLst/>
                <a:latin typeface="Arial"/>
                <a:cs typeface="Arial"/>
                <a:sym typeface="Arial"/>
              </a:rPr>
              <a:t>Lets take an example</a:t>
            </a:r>
            <a:endParaRPr dirty="0"/>
          </a:p>
        </p:txBody>
      </p:sp>
    </p:spTree>
    <p:extLst>
      <p:ext uri="{BB962C8B-B14F-4D97-AF65-F5344CB8AC3E}">
        <p14:creationId xmlns:p14="http://schemas.microsoft.com/office/powerpoint/2010/main" val="3001141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 little bit about ourselves</a:t>
            </a:r>
          </a:p>
          <a:p>
            <a:pPr marL="0" lvl="0" indent="0" algn="l" rtl="0">
              <a:spcBef>
                <a:spcPts val="0"/>
              </a:spcBef>
              <a:spcAft>
                <a:spcPts val="0"/>
              </a:spcAft>
              <a:buNone/>
            </a:pPr>
            <a:r>
              <a:rPr lang="en-US" dirty="0"/>
              <a:t>We work as Software engineers in Information security, designing and building tools and software solutions to protect IT resources, like infrastructure and data.</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DO :FIX </a:t>
            </a:r>
          </a:p>
          <a:p>
            <a:pPr marL="0" lvl="0" indent="0" algn="l" rtl="0">
              <a:spcBef>
                <a:spcPts val="0"/>
              </a:spcBef>
              <a:spcAft>
                <a:spcPts val="0"/>
              </a:spcAft>
              <a:buNone/>
            </a:pPr>
            <a:r>
              <a:rPr lang="en-US"/>
              <a:t>Talk About Each Module</a:t>
            </a:r>
          </a:p>
          <a:p>
            <a:pPr marL="228600" lvl="0" indent="-228600" algn="l" rtl="0">
              <a:spcBef>
                <a:spcPts val="0"/>
              </a:spcBef>
              <a:spcAft>
                <a:spcPts val="0"/>
              </a:spcAft>
              <a:buAutoNum type="arabicPeriod"/>
            </a:pPr>
            <a:r>
              <a:rPr lang="en-US"/>
              <a:t>Cloud</a:t>
            </a:r>
          </a:p>
          <a:p>
            <a:pPr marL="228600" lvl="0" indent="-228600" algn="l" rtl="0">
              <a:spcBef>
                <a:spcPts val="0"/>
              </a:spcBef>
              <a:spcAft>
                <a:spcPts val="0"/>
              </a:spcAft>
              <a:buAutoNum type="arabicPeriod"/>
            </a:pPr>
            <a:r>
              <a:rPr lang="en-US"/>
              <a:t>Store</a:t>
            </a:r>
          </a:p>
          <a:p>
            <a:pPr marL="228600" lvl="0" indent="-228600" algn="l" rtl="0">
              <a:spcBef>
                <a:spcPts val="0"/>
              </a:spcBef>
              <a:spcAft>
                <a:spcPts val="0"/>
              </a:spcAft>
              <a:buAutoNum type="arabicPeriod"/>
            </a:pPr>
            <a:r>
              <a:rPr lang="en-US"/>
              <a:t>Event</a:t>
            </a:r>
          </a:p>
          <a:p>
            <a:pPr marL="228600" lvl="0" indent="-228600" algn="l" rtl="0">
              <a:spcBef>
                <a:spcPts val="0"/>
              </a:spcBef>
              <a:spcAft>
                <a:spcPts val="0"/>
              </a:spcAft>
              <a:buAutoNum type="arabicPeriod"/>
            </a:pPr>
            <a:r>
              <a:rPr lang="en-US"/>
              <a:t>Alert</a:t>
            </a:r>
            <a:endParaRPr/>
          </a:p>
        </p:txBody>
      </p:sp>
    </p:spTree>
    <p:extLst>
      <p:ext uri="{BB962C8B-B14F-4D97-AF65-F5344CB8AC3E}">
        <p14:creationId xmlns:p14="http://schemas.microsoft.com/office/powerpoint/2010/main" val="39181614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DO :FIX </a:t>
            </a:r>
          </a:p>
          <a:p>
            <a:pPr marL="0" lvl="0" indent="0" algn="l" rtl="0">
              <a:spcBef>
                <a:spcPts val="0"/>
              </a:spcBef>
              <a:spcAft>
                <a:spcPts val="0"/>
              </a:spcAft>
              <a:buNone/>
            </a:pPr>
            <a:r>
              <a:rPr lang="en-US"/>
              <a:t>Talk About Each Module</a:t>
            </a:r>
          </a:p>
          <a:p>
            <a:pPr marL="228600" lvl="0" indent="-228600" algn="l" rtl="0">
              <a:spcBef>
                <a:spcPts val="0"/>
              </a:spcBef>
              <a:spcAft>
                <a:spcPts val="0"/>
              </a:spcAft>
              <a:buAutoNum type="arabicPeriod"/>
            </a:pPr>
            <a:r>
              <a:rPr lang="en-US"/>
              <a:t>Cloud</a:t>
            </a:r>
          </a:p>
          <a:p>
            <a:pPr marL="228600" lvl="0" indent="-228600" algn="l" rtl="0">
              <a:spcBef>
                <a:spcPts val="0"/>
              </a:spcBef>
              <a:spcAft>
                <a:spcPts val="0"/>
              </a:spcAft>
              <a:buAutoNum type="arabicPeriod"/>
            </a:pPr>
            <a:r>
              <a:rPr lang="en-US"/>
              <a:t>Store</a:t>
            </a:r>
          </a:p>
          <a:p>
            <a:pPr marL="228600" lvl="0" indent="-228600" algn="l" rtl="0">
              <a:spcBef>
                <a:spcPts val="0"/>
              </a:spcBef>
              <a:spcAft>
                <a:spcPts val="0"/>
              </a:spcAft>
              <a:buAutoNum type="arabicPeriod"/>
            </a:pPr>
            <a:r>
              <a:rPr lang="en-US"/>
              <a:t>Event</a:t>
            </a:r>
          </a:p>
          <a:p>
            <a:pPr marL="228600" lvl="0" indent="-228600" algn="l" rtl="0">
              <a:spcBef>
                <a:spcPts val="0"/>
              </a:spcBef>
              <a:spcAft>
                <a:spcPts val="0"/>
              </a:spcAft>
              <a:buAutoNum type="arabicPeriod"/>
            </a:pPr>
            <a:r>
              <a:rPr lang="en-US"/>
              <a:t>Alert</a:t>
            </a:r>
            <a:endParaRPr/>
          </a:p>
        </p:txBody>
      </p:sp>
    </p:spTree>
    <p:extLst>
      <p:ext uri="{BB962C8B-B14F-4D97-AF65-F5344CB8AC3E}">
        <p14:creationId xmlns:p14="http://schemas.microsoft.com/office/powerpoint/2010/main" val="28296081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Source: CIS Microsoft Azure Foundations Benchmark v1.1.0 - 02-15-2019 Section 4.13 </a:t>
            </a:r>
            <a:r>
              <a:rPr lang="en-US" sz="1100" b="0" i="0" u="none" strike="noStrike" cap="none" dirty="0">
                <a:solidFill>
                  <a:srgbClr val="000000"/>
                </a:solidFill>
                <a:effectLst/>
                <a:latin typeface="Arial"/>
                <a:ea typeface="Arial"/>
                <a:cs typeface="Arial"/>
                <a:sym typeface="Arial"/>
              </a:rPr>
              <a:t>Ensure 'Enforce SSL connection' is set to 'ENABLED' for PostgreSQL Database Server (Scored)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cs typeface="Arial"/>
              <a:sym typeface="Arial"/>
            </a:endParaRPr>
          </a:p>
          <a:p>
            <a:r>
              <a:rPr lang="en-US" sz="1100" b="0" i="0" u="none" strike="noStrike" cap="none" dirty="0">
                <a:solidFill>
                  <a:srgbClr val="000000"/>
                </a:solidFill>
                <a:effectLst/>
                <a:latin typeface="Arial"/>
                <a:ea typeface="Arial"/>
                <a:cs typeface="Arial"/>
                <a:sym typeface="Arial"/>
              </a:rPr>
              <a:t>SSL connectivity helps to provide a new layer of security, by connecting database server to client applications using Secure Sockets Layer (SSL). Enforcing SSL connections between database server and client applications helps protect against "man in the middle" attacks by encrypting the data stream between the server and application. </a:t>
            </a:r>
          </a:p>
        </p:txBody>
      </p:sp>
    </p:spTree>
    <p:extLst>
      <p:ext uri="{BB962C8B-B14F-4D97-AF65-F5344CB8AC3E}">
        <p14:creationId xmlns:p14="http://schemas.microsoft.com/office/powerpoint/2010/main" val="147726123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DO :FIX </a:t>
            </a:r>
          </a:p>
          <a:p>
            <a:pPr marL="0" lvl="0" indent="0" algn="l" rtl="0">
              <a:spcBef>
                <a:spcPts val="0"/>
              </a:spcBef>
              <a:spcAft>
                <a:spcPts val="0"/>
              </a:spcAft>
              <a:buNone/>
            </a:pPr>
            <a:r>
              <a:rPr lang="en-US"/>
              <a:t>Talk About Each Module</a:t>
            </a:r>
          </a:p>
          <a:p>
            <a:pPr marL="228600" lvl="0" indent="-228600" algn="l" rtl="0">
              <a:spcBef>
                <a:spcPts val="0"/>
              </a:spcBef>
              <a:spcAft>
                <a:spcPts val="0"/>
              </a:spcAft>
              <a:buAutoNum type="arabicPeriod"/>
            </a:pPr>
            <a:r>
              <a:rPr lang="en-US"/>
              <a:t>Cloud</a:t>
            </a:r>
          </a:p>
          <a:p>
            <a:pPr marL="228600" lvl="0" indent="-228600" algn="l" rtl="0">
              <a:spcBef>
                <a:spcPts val="0"/>
              </a:spcBef>
              <a:spcAft>
                <a:spcPts val="0"/>
              </a:spcAft>
              <a:buAutoNum type="arabicPeriod"/>
            </a:pPr>
            <a:r>
              <a:rPr lang="en-US"/>
              <a:t>Store</a:t>
            </a:r>
          </a:p>
          <a:p>
            <a:pPr marL="228600" lvl="0" indent="-228600" algn="l" rtl="0">
              <a:spcBef>
                <a:spcPts val="0"/>
              </a:spcBef>
              <a:spcAft>
                <a:spcPts val="0"/>
              </a:spcAft>
              <a:buAutoNum type="arabicPeriod"/>
            </a:pPr>
            <a:r>
              <a:rPr lang="en-US"/>
              <a:t>Event</a:t>
            </a:r>
          </a:p>
          <a:p>
            <a:pPr marL="228600" lvl="0" indent="-228600" algn="l" rtl="0">
              <a:spcBef>
                <a:spcPts val="0"/>
              </a:spcBef>
              <a:spcAft>
                <a:spcPts val="0"/>
              </a:spcAft>
              <a:buAutoNum type="arabicPeriod"/>
            </a:pPr>
            <a:r>
              <a:rPr lang="en-US"/>
              <a:t>Alert</a:t>
            </a:r>
            <a:endParaRPr/>
          </a:p>
        </p:txBody>
      </p:sp>
    </p:spTree>
    <p:extLst>
      <p:ext uri="{BB962C8B-B14F-4D97-AF65-F5344CB8AC3E}">
        <p14:creationId xmlns:p14="http://schemas.microsoft.com/office/powerpoint/2010/main" val="2118033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Source: CIS Microsoft Azure Foundations Benchmark v1.1.0 - 02-15-2019 Section 5.12 [</a:t>
            </a:r>
            <a:r>
              <a:rPr lang="en-US" sz="1100" b="0" i="1" u="none" strike="noStrike" cap="none" dirty="0">
                <a:solidFill>
                  <a:srgbClr val="000000"/>
                </a:solidFill>
                <a:effectLst/>
                <a:latin typeface="Arial"/>
                <a:ea typeface="Arial"/>
                <a:cs typeface="Arial"/>
                <a:sym typeface="Arial"/>
              </a:rPr>
              <a:t>Ensure that Activity Log Retention is set 365 days or greater</a:t>
            </a:r>
            <a:r>
              <a:rPr lang="en-US" sz="1100" b="0" i="0" u="none" strike="noStrike" cap="none" dirty="0">
                <a:solidFill>
                  <a:srgbClr val="000000"/>
                </a:solidFill>
                <a:effectLst/>
                <a:latin typeface="Arial"/>
                <a:ea typeface="Arial"/>
                <a:cs typeface="Arial"/>
                <a:sym typeface="Arial"/>
              </a:rPr>
              <a:t>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pPr>
              <a:spcBef>
                <a:spcPts val="600"/>
              </a:spcBef>
            </a:pPr>
            <a:r>
              <a:rPr lang="en-US" sz="1100" dirty="0">
                <a:solidFill>
                  <a:srgbClr val="3F5378"/>
                </a:solidFill>
                <a:latin typeface="Roboto Condensed Light"/>
                <a:ea typeface="Roboto Condensed Light"/>
              </a:rPr>
              <a:t>A log profile controls how the activity log is exported and retained. Since the average time to detect a breach is 210 days, the activity log should be retained for 365 days or more in order to have time to respond to any incidents. </a:t>
            </a:r>
          </a:p>
        </p:txBody>
      </p:sp>
    </p:spTree>
    <p:extLst>
      <p:ext uri="{BB962C8B-B14F-4D97-AF65-F5344CB8AC3E}">
        <p14:creationId xmlns:p14="http://schemas.microsoft.com/office/powerpoint/2010/main" val="33522398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DO :FIX </a:t>
            </a:r>
          </a:p>
          <a:p>
            <a:pPr marL="0" lvl="0" indent="0" algn="l" rtl="0">
              <a:spcBef>
                <a:spcPts val="0"/>
              </a:spcBef>
              <a:spcAft>
                <a:spcPts val="0"/>
              </a:spcAft>
              <a:buNone/>
            </a:pPr>
            <a:r>
              <a:rPr lang="en-US"/>
              <a:t>Talk About Each Module</a:t>
            </a:r>
          </a:p>
          <a:p>
            <a:pPr marL="228600" lvl="0" indent="-228600" algn="l" rtl="0">
              <a:spcBef>
                <a:spcPts val="0"/>
              </a:spcBef>
              <a:spcAft>
                <a:spcPts val="0"/>
              </a:spcAft>
              <a:buAutoNum type="arabicPeriod"/>
            </a:pPr>
            <a:r>
              <a:rPr lang="en-US"/>
              <a:t>Cloud</a:t>
            </a:r>
          </a:p>
          <a:p>
            <a:pPr marL="228600" lvl="0" indent="-228600" algn="l" rtl="0">
              <a:spcBef>
                <a:spcPts val="0"/>
              </a:spcBef>
              <a:spcAft>
                <a:spcPts val="0"/>
              </a:spcAft>
              <a:buAutoNum type="arabicPeriod"/>
            </a:pPr>
            <a:r>
              <a:rPr lang="en-US"/>
              <a:t>Store</a:t>
            </a:r>
          </a:p>
          <a:p>
            <a:pPr marL="228600" lvl="0" indent="-228600" algn="l" rtl="0">
              <a:spcBef>
                <a:spcPts val="0"/>
              </a:spcBef>
              <a:spcAft>
                <a:spcPts val="0"/>
              </a:spcAft>
              <a:buAutoNum type="arabicPeriod"/>
            </a:pPr>
            <a:r>
              <a:rPr lang="en-US"/>
              <a:t>Event</a:t>
            </a:r>
          </a:p>
          <a:p>
            <a:pPr marL="228600" lvl="0" indent="-228600" algn="l" rtl="0">
              <a:spcBef>
                <a:spcPts val="0"/>
              </a:spcBef>
              <a:spcAft>
                <a:spcPts val="0"/>
              </a:spcAft>
              <a:buAutoNum type="arabicPeriod"/>
            </a:pPr>
            <a:r>
              <a:rPr lang="en-US"/>
              <a:t>Alert</a:t>
            </a:r>
            <a:endParaRPr/>
          </a:p>
        </p:txBody>
      </p:sp>
    </p:spTree>
    <p:extLst>
      <p:ext uri="{BB962C8B-B14F-4D97-AF65-F5344CB8AC3E}">
        <p14:creationId xmlns:p14="http://schemas.microsoft.com/office/powerpoint/2010/main" val="11444501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9" name="Google Shape;339;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Source: CIS Microsoft Azure Foundations Benchmark v1.1.0 - 02-15-2019 Section 9.3 [</a:t>
            </a:r>
            <a:r>
              <a:rPr lang="en-US" sz="1100" b="0" i="0" u="none" strike="noStrike" cap="none" dirty="0">
                <a:solidFill>
                  <a:srgbClr val="000000"/>
                </a:solidFill>
                <a:effectLst/>
                <a:latin typeface="Arial"/>
                <a:ea typeface="Arial"/>
                <a:cs typeface="Arial"/>
                <a:sym typeface="Arial"/>
              </a:rPr>
              <a:t>Ensure web app is using the latest version of TLS encryption (Scored)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The TLS(Transport Layer Security) protocol secures transmission of data over the internet using standard encryption technology. Encryption should be set with the latest version of TLS. App service allows TLS 1.2 by default, which is the recommended TLS level by industry standards, such as PCI DSS. </a:t>
            </a:r>
          </a:p>
        </p:txBody>
      </p:sp>
    </p:spTree>
    <p:extLst>
      <p:ext uri="{BB962C8B-B14F-4D97-AF65-F5344CB8AC3E}">
        <p14:creationId xmlns:p14="http://schemas.microsoft.com/office/powerpoint/2010/main" val="386701292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 name="Google Shape;265;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//TO DO :FIX </a:t>
            </a:r>
          </a:p>
          <a:p>
            <a:pPr marL="0" lvl="0" indent="0" algn="l" rtl="0">
              <a:spcBef>
                <a:spcPts val="0"/>
              </a:spcBef>
              <a:spcAft>
                <a:spcPts val="0"/>
              </a:spcAft>
              <a:buNone/>
            </a:pPr>
            <a:r>
              <a:rPr lang="en-US"/>
              <a:t>Talk About Each Module</a:t>
            </a:r>
          </a:p>
          <a:p>
            <a:pPr marL="228600" lvl="0" indent="-228600" algn="l" rtl="0">
              <a:spcBef>
                <a:spcPts val="0"/>
              </a:spcBef>
              <a:spcAft>
                <a:spcPts val="0"/>
              </a:spcAft>
              <a:buAutoNum type="arabicPeriod"/>
            </a:pPr>
            <a:r>
              <a:rPr lang="en-US"/>
              <a:t>Cloud</a:t>
            </a:r>
          </a:p>
          <a:p>
            <a:pPr marL="228600" lvl="0" indent="-228600" algn="l" rtl="0">
              <a:spcBef>
                <a:spcPts val="0"/>
              </a:spcBef>
              <a:spcAft>
                <a:spcPts val="0"/>
              </a:spcAft>
              <a:buAutoNum type="arabicPeriod"/>
            </a:pPr>
            <a:r>
              <a:rPr lang="en-US"/>
              <a:t>Store</a:t>
            </a:r>
          </a:p>
          <a:p>
            <a:pPr marL="228600" lvl="0" indent="-228600" algn="l" rtl="0">
              <a:spcBef>
                <a:spcPts val="0"/>
              </a:spcBef>
              <a:spcAft>
                <a:spcPts val="0"/>
              </a:spcAft>
              <a:buAutoNum type="arabicPeriod"/>
            </a:pPr>
            <a:r>
              <a:rPr lang="en-US"/>
              <a:t>Event</a:t>
            </a:r>
          </a:p>
          <a:p>
            <a:pPr marL="228600" lvl="0" indent="-228600" algn="l" rtl="0">
              <a:spcBef>
                <a:spcPts val="0"/>
              </a:spcBef>
              <a:spcAft>
                <a:spcPts val="0"/>
              </a:spcAft>
              <a:buAutoNum type="arabicPeriod"/>
            </a:pPr>
            <a:r>
              <a:rPr lang="en-US"/>
              <a:t>Alert</a:t>
            </a:r>
            <a:endParaRPr/>
          </a:p>
        </p:txBody>
      </p:sp>
    </p:spTree>
    <p:extLst>
      <p:ext uri="{BB962C8B-B14F-4D97-AF65-F5344CB8AC3E}">
        <p14:creationId xmlns:p14="http://schemas.microsoft.com/office/powerpoint/2010/main" val="143627490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2296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 quick disclaimer,</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The research that we’re going to present to you through this talk was done in our own time and of our own interest and doesn’t represent our employer in any way. In fact, this work is a collaboration of inputs from a lot of other contributors we worked with, and we are grateful to them.</a:t>
            </a:r>
          </a:p>
        </p:txBody>
      </p:sp>
    </p:spTree>
    <p:extLst>
      <p:ext uri="{BB962C8B-B14F-4D97-AF65-F5344CB8AC3E}">
        <p14:creationId xmlns:p14="http://schemas.microsoft.com/office/powerpoint/2010/main" val="7813143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would be the agenda of our talk</a:t>
            </a:r>
          </a:p>
          <a:p>
            <a:pPr marL="171450" lvl="0" indent="-171450" algn="l" rtl="0">
              <a:spcBef>
                <a:spcPts val="0"/>
              </a:spcBef>
              <a:spcAft>
                <a:spcPts val="0"/>
              </a:spcAft>
              <a:buFontTx/>
              <a:buChar char="-"/>
            </a:pPr>
            <a:r>
              <a:rPr lang="en-US" dirty="0"/>
              <a:t>I will start off with a quick background and motivation</a:t>
            </a:r>
          </a:p>
          <a:p>
            <a:pPr marL="171450" lvl="0" indent="-171450" algn="l" rtl="0">
              <a:spcBef>
                <a:spcPts val="0"/>
              </a:spcBef>
              <a:spcAft>
                <a:spcPts val="0"/>
              </a:spcAft>
              <a:buFontTx/>
              <a:buChar char="-"/>
            </a:pPr>
            <a:r>
              <a:rPr lang="en-US" dirty="0"/>
              <a:t>Then cover some popular opensource tools and their features</a:t>
            </a:r>
          </a:p>
          <a:p>
            <a:pPr marL="171450" lvl="0" indent="-171450" algn="l" rtl="0">
              <a:spcBef>
                <a:spcPts val="0"/>
              </a:spcBef>
              <a:spcAft>
                <a:spcPts val="0"/>
              </a:spcAft>
              <a:buFontTx/>
              <a:buChar char="-"/>
            </a:pPr>
            <a:r>
              <a:rPr lang="en-US" dirty="0"/>
              <a:t>This would lead us to coming up with the needs and features to build a generic framework for cloud security monitoring and auditing</a:t>
            </a:r>
          </a:p>
          <a:p>
            <a:pPr marL="171450" lvl="0" indent="-171450" algn="l" rtl="0">
              <a:spcBef>
                <a:spcPts val="0"/>
              </a:spcBef>
              <a:spcAft>
                <a:spcPts val="0"/>
              </a:spcAft>
              <a:buFontTx/>
              <a:buChar char="-"/>
            </a:pPr>
            <a:r>
              <a:rPr lang="en-US" dirty="0"/>
              <a:t>Then I will explain our design and architecture for the tool / framework</a:t>
            </a:r>
          </a:p>
          <a:p>
            <a:pPr marL="171450" lvl="0" indent="-171450" algn="l" rtl="0">
              <a:spcBef>
                <a:spcPts val="0"/>
              </a:spcBef>
              <a:spcAft>
                <a:spcPts val="0"/>
              </a:spcAft>
              <a:buFontTx/>
              <a:buChar char="-"/>
            </a:pPr>
            <a:r>
              <a:rPr lang="en-US" dirty="0" err="1"/>
              <a:t>Prasoon</a:t>
            </a:r>
            <a:r>
              <a:rPr lang="en-US" dirty="0"/>
              <a:t> would then cover the data formats…</a:t>
            </a:r>
          </a:p>
          <a:p>
            <a:pPr marL="171450" lvl="0" indent="-171450" algn="l" rtl="0">
              <a:spcBef>
                <a:spcPts val="0"/>
              </a:spcBef>
              <a:spcAft>
                <a:spcPts val="0"/>
              </a:spcAft>
              <a:buFontTx/>
              <a:buChar char="-"/>
            </a:pPr>
            <a:r>
              <a:rPr lang="en-US" dirty="0"/>
              <a:t>…and one famous method of benchmarking – the CIS benchmarks</a:t>
            </a:r>
          </a:p>
          <a:p>
            <a:pPr marL="171450" lvl="0" indent="-171450" algn="l" rtl="0">
              <a:spcBef>
                <a:spcPts val="0"/>
              </a:spcBef>
              <a:spcAft>
                <a:spcPts val="0"/>
              </a:spcAft>
              <a:buFontTx/>
              <a:buChar char="-"/>
            </a:pPr>
            <a:r>
              <a:rPr lang="en-US" dirty="0"/>
              <a:t>This part is going to be interesting and I’ll let you know why so you have a reason to stay</a:t>
            </a:r>
          </a:p>
          <a:p>
            <a:pPr marL="628650" lvl="1" indent="-171450" algn="l" rtl="0">
              <a:spcBef>
                <a:spcPts val="0"/>
              </a:spcBef>
              <a:spcAft>
                <a:spcPts val="0"/>
              </a:spcAft>
              <a:buFontTx/>
              <a:buChar char="-"/>
            </a:pPr>
            <a:r>
              <a:rPr lang="en-US" dirty="0"/>
              <a:t>He will be covering details with examples about how vulnerable resources frequently get inadvertently created in the cloud and how you can avoid making such mistakes</a:t>
            </a:r>
          </a:p>
          <a:p>
            <a:pPr marL="171450" lvl="0" indent="-171450" algn="l" rtl="0">
              <a:spcBef>
                <a:spcPts val="0"/>
              </a:spcBef>
              <a:spcAft>
                <a:spcPts val="0"/>
              </a:spcAft>
              <a:buFontTx/>
              <a:buChar char="-"/>
            </a:pPr>
            <a:r>
              <a:rPr lang="en-US" dirty="0"/>
              <a:t>Then he will talk about some sample data and stats</a:t>
            </a:r>
          </a:p>
          <a:p>
            <a:pPr marL="171450" lvl="0" indent="-171450" algn="l" rtl="0">
              <a:spcBef>
                <a:spcPts val="0"/>
              </a:spcBef>
              <a:spcAft>
                <a:spcPts val="0"/>
              </a:spcAft>
              <a:buFontTx/>
              <a:buChar char="-"/>
            </a:pPr>
            <a:r>
              <a:rPr lang="en-US" dirty="0"/>
              <a:t>And show the tool that we’ve developed</a:t>
            </a:r>
          </a:p>
          <a:p>
            <a:pPr marL="171450" lvl="0" indent="-171450" algn="l" rtl="0">
              <a:spcBef>
                <a:spcPts val="0"/>
              </a:spcBef>
              <a:spcAft>
                <a:spcPts val="0"/>
              </a:spcAft>
              <a:buFontTx/>
              <a:buChar char="-"/>
            </a:pPr>
            <a:r>
              <a:rPr lang="en-US" dirty="0"/>
              <a:t>That would be the end of this presentation</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Let’s get started</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trike="sngStrike" dirty="0"/>
              <a:t>MOTIVATION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a forecast that was published in the</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Cisco Global Cloud Index: Forecast and Methodology, 2016–2021 White Paper</a:t>
            </a:r>
            <a:endParaRPr lang="en-US" dirty="0"/>
          </a:p>
          <a:p>
            <a:pPr marL="0" lvl="0" indent="0" algn="l" rtl="0">
              <a:spcBef>
                <a:spcPts val="0"/>
              </a:spcBef>
              <a:spcAft>
                <a:spcPts val="0"/>
              </a:spcAft>
              <a:buNone/>
            </a:pPr>
            <a:r>
              <a:rPr lang="en-US" dirty="0">
                <a:hlinkClick r:id="rId3"/>
              </a:rPr>
              <a:t>https://www.cisco.com/c/en/us/solutions/collateral/service-provider/global-cloud-index-gci/white-paper-c11-738085.html</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[Read slide]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obviously implies that the attack surface for data breaches on the cloud is going to increase massively.</a:t>
            </a: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2"/>
        <p:cNvGrpSpPr/>
        <p:nvPr/>
      </p:nvGrpSpPr>
      <p:grpSpPr>
        <a:xfrm>
          <a:off x="0" y="0"/>
          <a:ext cx="0" cy="0"/>
          <a:chOff x="0" y="0"/>
          <a:chExt cx="0" cy="0"/>
        </a:xfrm>
      </p:grpSpPr>
      <p:sp>
        <p:nvSpPr>
          <p:cNvPr id="373" name="Google Shape;373;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4" name="Google Shape;374;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MOTIVATION</a:t>
            </a:r>
          </a:p>
          <a:p>
            <a:pPr marL="0" lvl="0" indent="0" algn="l" rtl="0">
              <a:spcBef>
                <a:spcPts val="0"/>
              </a:spcBef>
              <a:spcAft>
                <a:spcPts val="0"/>
              </a:spcAft>
              <a:buNone/>
            </a:pPr>
            <a:r>
              <a:rPr lang="en-US" dirty="0"/>
              <a:t>Gemalto Breach Level Index </a:t>
            </a:r>
            <a:r>
              <a:rPr lang="en-US" dirty="0">
                <a:hlinkClick r:id="rId3"/>
              </a:rPr>
              <a:t>https://breachlevelindex.com/</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p>
          <a:p>
            <a:pPr marL="0" lvl="0" indent="0" algn="l" rtl="0">
              <a:spcBef>
                <a:spcPts val="0"/>
              </a:spcBef>
              <a:spcAft>
                <a:spcPts val="0"/>
              </a:spcAft>
              <a:buNone/>
            </a:pPr>
            <a:r>
              <a:rPr lang="en-US" dirty="0"/>
              <a:t>Another fact</a:t>
            </a:r>
          </a:p>
          <a:p>
            <a:pPr marL="0" lvl="0" indent="0" algn="l" rtl="0">
              <a:spcBef>
                <a:spcPts val="0"/>
              </a:spcBef>
              <a:spcAft>
                <a:spcPts val="0"/>
              </a:spcAft>
              <a:buNone/>
            </a:pPr>
            <a:r>
              <a:rPr lang="en-US" dirty="0"/>
              <a:t>Data records compromised in the first half of 2018 was 3 billion and something, that you see on the screen. That is huge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 large share of deployments in the cloud use the Infrastructure as a Service and Platform as a Service model, which means that the deployers have maximum control over the configuration of their deployment, hence, increasing the attack surface due to human errors in configuration, that is not managed by the cloud provider.</a:t>
            </a:r>
            <a:endParaRPr dirty="0"/>
          </a:p>
        </p:txBody>
      </p:sp>
    </p:spTree>
    <p:extLst>
      <p:ext uri="{BB962C8B-B14F-4D97-AF65-F5344CB8AC3E}">
        <p14:creationId xmlns:p14="http://schemas.microsoft.com/office/powerpoint/2010/main" val="35986824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This slide is will bring the attention of our audience over a key focus area of our talk, which is CLOUD SECURITY</a:t>
            </a:r>
          </a:p>
          <a:p>
            <a:pPr marL="0" lvl="0" indent="0" algn="l" rtl="0">
              <a:spcBef>
                <a:spcPts val="0"/>
              </a:spcBef>
              <a:spcAft>
                <a:spcPts val="0"/>
              </a:spcAft>
              <a:buNone/>
            </a:pPr>
            <a:r>
              <a:rPr lang="en" dirty="0"/>
              <a:t>Image courtesy </a:t>
            </a:r>
            <a:r>
              <a:rPr lang="en-US" dirty="0">
                <a:hlinkClick r:id="rId3"/>
              </a:rPr>
              <a:t>https://pixabay.com/illustrations/cloud-internet-castle-security-3147119/</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Therefore, the big question is,</a:t>
            </a:r>
          </a:p>
          <a:p>
            <a:pPr marL="0" lvl="0" indent="0" algn="l" rtl="0">
              <a:spcBef>
                <a:spcPts val="0"/>
              </a:spcBef>
              <a:spcAft>
                <a:spcPts val="0"/>
              </a:spcAft>
              <a:buNone/>
            </a:pPr>
            <a:r>
              <a:rPr lang="en-US" dirty="0"/>
              <a:t>How do you secure your cloud?</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The process is easy:</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1. You first Audit for Misconfiguration / Proactively Monitor Security Events in the Cloud</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2. Patch Known Security Vulnerabilities and Misconfigurations / Enable Least Privilege User Access Permissions</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3. Repeat the process -  with options like CASBs (cloud access security broker) and Machine Learning Technologies</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:::Extra:::</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A cloud access security broker (CASB) is a software tool or service that sits between an organization's on-premises infrastructure and a cloud provider's infrastructure. A CASB acts as a gatekeeper, allowing the organization to extend the reach of their security policies beyond their own infrastructure.</a:t>
            </a:r>
          </a:p>
        </p:txBody>
      </p:sp>
    </p:spTree>
    <p:extLst>
      <p:ext uri="{BB962C8B-B14F-4D97-AF65-F5344CB8AC3E}">
        <p14:creationId xmlns:p14="http://schemas.microsoft.com/office/powerpoint/2010/main" val="2676785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5"/>
              </a:buClr>
              <a:buSzPts val="2000"/>
              <a:buNone/>
              <a:defRPr sz="2000">
                <a:solidFill>
                  <a:schemeClr val="accent5"/>
                </a:solidFill>
              </a:defRPr>
            </a:lvl1pPr>
            <a:lvl2pPr lvl="1" rtl="0">
              <a:spcBef>
                <a:spcPts val="1000"/>
              </a:spcBef>
              <a:spcAft>
                <a:spcPts val="0"/>
              </a:spcAft>
              <a:buClr>
                <a:schemeClr val="accent5"/>
              </a:buClr>
              <a:buSzPts val="2000"/>
              <a:buNone/>
              <a:defRPr sz="2000">
                <a:solidFill>
                  <a:schemeClr val="accent5"/>
                </a:solidFill>
              </a:defRPr>
            </a:lvl2pPr>
            <a:lvl3pPr lvl="2" rtl="0">
              <a:spcBef>
                <a:spcPts val="1000"/>
              </a:spcBef>
              <a:spcAft>
                <a:spcPts val="0"/>
              </a:spcAft>
              <a:buClr>
                <a:schemeClr val="accent5"/>
              </a:buClr>
              <a:buSzPts val="2000"/>
              <a:buNone/>
              <a:defRPr sz="2000">
                <a:solidFill>
                  <a:schemeClr val="accent5"/>
                </a:solidFill>
              </a:defRPr>
            </a:lvl3pPr>
            <a:lvl4pPr lvl="3" rtl="0">
              <a:spcBef>
                <a:spcPts val="1000"/>
              </a:spcBef>
              <a:spcAft>
                <a:spcPts val="0"/>
              </a:spcAft>
              <a:buClr>
                <a:schemeClr val="accent5"/>
              </a:buClr>
              <a:buSzPts val="2000"/>
              <a:buNone/>
              <a:defRPr sz="2000">
                <a:solidFill>
                  <a:schemeClr val="accent5"/>
                </a:solidFill>
              </a:defRPr>
            </a:lvl4pPr>
            <a:lvl5pPr lvl="4" rtl="0">
              <a:spcBef>
                <a:spcPts val="1000"/>
              </a:spcBef>
              <a:spcAft>
                <a:spcPts val="0"/>
              </a:spcAft>
              <a:buClr>
                <a:schemeClr val="accent5"/>
              </a:buClr>
              <a:buSzPts val="2000"/>
              <a:buNone/>
              <a:defRPr sz="2000">
                <a:solidFill>
                  <a:schemeClr val="accent5"/>
                </a:solidFill>
              </a:defRPr>
            </a:lvl5pPr>
            <a:lvl6pPr lvl="5" rtl="0">
              <a:spcBef>
                <a:spcPts val="1000"/>
              </a:spcBef>
              <a:spcAft>
                <a:spcPts val="0"/>
              </a:spcAft>
              <a:buClr>
                <a:schemeClr val="accent5"/>
              </a:buClr>
              <a:buSzPts val="2000"/>
              <a:buNone/>
              <a:defRPr sz="2000">
                <a:solidFill>
                  <a:schemeClr val="accent5"/>
                </a:solidFill>
              </a:defRPr>
            </a:lvl6pPr>
            <a:lvl7pPr lvl="6" rtl="0">
              <a:spcBef>
                <a:spcPts val="1000"/>
              </a:spcBef>
              <a:spcAft>
                <a:spcPts val="0"/>
              </a:spcAft>
              <a:buClr>
                <a:schemeClr val="accent5"/>
              </a:buClr>
              <a:buSzPts val="2000"/>
              <a:buNone/>
              <a:defRPr sz="2000">
                <a:solidFill>
                  <a:schemeClr val="accent5"/>
                </a:solidFill>
              </a:defRPr>
            </a:lvl7pPr>
            <a:lvl8pPr lvl="7" rtl="0">
              <a:spcBef>
                <a:spcPts val="1000"/>
              </a:spcBef>
              <a:spcAft>
                <a:spcPts val="0"/>
              </a:spcAft>
              <a:buClr>
                <a:schemeClr val="accent5"/>
              </a:buClr>
              <a:buSzPts val="2000"/>
              <a:buNone/>
              <a:defRPr sz="2000">
                <a:solidFill>
                  <a:schemeClr val="accent5"/>
                </a:solidFill>
              </a:defRPr>
            </a:lvl8pPr>
            <a:lvl9pPr lvl="8" rtl="0">
              <a:spcBef>
                <a:spcPts val="1000"/>
              </a:spcBef>
              <a:spcAft>
                <a:spcPts val="1000"/>
              </a:spcAft>
              <a:buClr>
                <a:schemeClr val="accent5"/>
              </a:buClr>
              <a:buSzPts val="2000"/>
              <a:buNone/>
              <a:defRPr sz="2000">
                <a:solidFill>
                  <a:schemeClr val="accent5"/>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2"/>
        <p:cNvGrpSpPr/>
        <p:nvPr/>
      </p:nvGrpSpPr>
      <p:grpSpPr>
        <a:xfrm>
          <a:off x="0" y="0"/>
          <a:ext cx="0" cy="0"/>
          <a:chOff x="0" y="0"/>
          <a:chExt cx="0" cy="0"/>
        </a:xfrm>
      </p:grpSpPr>
      <p:grpSp>
        <p:nvGrpSpPr>
          <p:cNvPr id="43" name="Google Shape;43;p4"/>
          <p:cNvGrpSpPr/>
          <p:nvPr/>
        </p:nvGrpSpPr>
        <p:grpSpPr>
          <a:xfrm>
            <a:off x="6946842" y="4472723"/>
            <a:ext cx="2202830" cy="670795"/>
            <a:chOff x="5575242" y="4472723"/>
            <a:chExt cx="2202830" cy="670795"/>
          </a:xfrm>
        </p:grpSpPr>
        <p:sp>
          <p:nvSpPr>
            <p:cNvPr id="44" name="Google Shape;44;p4"/>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45;p4"/>
            <p:cNvGrpSpPr/>
            <p:nvPr/>
          </p:nvGrpSpPr>
          <p:grpSpPr>
            <a:xfrm flipH="1">
              <a:off x="5734850" y="4472723"/>
              <a:ext cx="2040837" cy="670795"/>
              <a:chOff x="1297954" y="330075"/>
              <a:chExt cx="5169293" cy="1699506"/>
            </a:xfrm>
          </p:grpSpPr>
          <p:sp>
            <p:nvSpPr>
              <p:cNvPr id="46" name="Google Shape;46;p4"/>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 name="Google Shape;48;p4"/>
            <p:cNvGrpSpPr/>
            <p:nvPr/>
          </p:nvGrpSpPr>
          <p:grpSpPr>
            <a:xfrm flipH="1">
              <a:off x="5578209" y="4646738"/>
              <a:ext cx="2199863" cy="304563"/>
              <a:chOff x="-5827153" y="330075"/>
              <a:chExt cx="12276019" cy="1699569"/>
            </a:xfrm>
          </p:grpSpPr>
          <p:sp>
            <p:nvSpPr>
              <p:cNvPr id="49" name="Google Shape;49;p4"/>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1" name="Google Shape;51;p4"/>
          <p:cNvSpPr/>
          <p:nvPr/>
        </p:nvSpPr>
        <p:spPr>
          <a:xfrm>
            <a:off x="7544483" y="657775"/>
            <a:ext cx="1299300" cy="4329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52" name="Google Shape;52;p4"/>
          <p:cNvGrpSpPr/>
          <p:nvPr/>
        </p:nvGrpSpPr>
        <p:grpSpPr>
          <a:xfrm>
            <a:off x="0" y="-7088"/>
            <a:ext cx="8661398" cy="5150588"/>
            <a:chOff x="0" y="-7088"/>
            <a:chExt cx="8661398" cy="5150588"/>
          </a:xfrm>
        </p:grpSpPr>
        <p:sp>
          <p:nvSpPr>
            <p:cNvPr id="53" name="Google Shape;53;p4"/>
            <p:cNvSpPr/>
            <p:nvPr/>
          </p:nvSpPr>
          <p:spPr>
            <a:xfrm>
              <a:off x="0" y="0"/>
              <a:ext cx="3525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rot="10800000" flipH="1">
              <a:off x="3517898" y="-7088"/>
              <a:ext cx="5143500" cy="5143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55" name="Google Shape;55;p4"/>
          <p:cNvGrpSpPr/>
          <p:nvPr/>
        </p:nvGrpSpPr>
        <p:grpSpPr>
          <a:xfrm rot="10800000" flipH="1">
            <a:off x="1" y="1090763"/>
            <a:ext cx="8847502" cy="2961975"/>
            <a:chOff x="-8178042" y="-4493254"/>
            <a:chExt cx="19483598" cy="6522736"/>
          </a:xfrm>
        </p:grpSpPr>
        <p:sp>
          <p:nvSpPr>
            <p:cNvPr id="56" name="Google Shape;56;p4"/>
            <p:cNvSpPr/>
            <p:nvPr/>
          </p:nvSpPr>
          <p:spPr>
            <a:xfrm>
              <a:off x="-8178042" y="-4493118"/>
              <a:ext cx="12968400" cy="652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57" name="Google Shape;57;p4"/>
            <p:cNvSpPr/>
            <p:nvPr/>
          </p:nvSpPr>
          <p:spPr>
            <a:xfrm>
              <a:off x="4782955" y="-4493254"/>
              <a:ext cx="6522600" cy="65226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sp>
        <p:nvSpPr>
          <p:cNvPr id="58" name="Google Shape;58;p4"/>
          <p:cNvSpPr txBox="1">
            <a:spLocks noGrp="1"/>
          </p:cNvSpPr>
          <p:nvPr>
            <p:ph type="body" idx="1"/>
          </p:nvPr>
        </p:nvSpPr>
        <p:spPr>
          <a:xfrm>
            <a:off x="829775" y="1202000"/>
            <a:ext cx="5090700" cy="2745000"/>
          </a:xfrm>
          <a:prstGeom prst="rect">
            <a:avLst/>
          </a:prstGeom>
        </p:spPr>
        <p:txBody>
          <a:bodyPr spcFirstLastPara="1" wrap="square" lIns="91425" tIns="91425" rIns="91425" bIns="91425" anchor="t" anchorCtr="0">
            <a:noAutofit/>
          </a:bodyPr>
          <a:lstStyle>
            <a:lvl1pPr marL="457200" lvl="0" indent="-419100" rtl="0">
              <a:spcBef>
                <a:spcPts val="600"/>
              </a:spcBef>
              <a:spcAft>
                <a:spcPts val="0"/>
              </a:spcAft>
              <a:buClr>
                <a:srgbClr val="FFFFFF"/>
              </a:buClr>
              <a:buSzPts val="3000"/>
              <a:buChar char="▰"/>
              <a:defRPr sz="3000" i="1">
                <a:solidFill>
                  <a:srgbClr val="FFFFFF"/>
                </a:solidFill>
              </a:defRPr>
            </a:lvl1pPr>
            <a:lvl2pPr marL="914400" lvl="1" indent="-419100" rtl="0">
              <a:spcBef>
                <a:spcPts val="480"/>
              </a:spcBef>
              <a:spcAft>
                <a:spcPts val="0"/>
              </a:spcAft>
              <a:buClr>
                <a:srgbClr val="FFFFFF"/>
              </a:buClr>
              <a:buSzPts val="3000"/>
              <a:buChar char="▻"/>
              <a:defRPr sz="3000" i="1">
                <a:solidFill>
                  <a:srgbClr val="FFFFFF"/>
                </a:solidFill>
              </a:defRPr>
            </a:lvl2pPr>
            <a:lvl3pPr marL="1371600" lvl="2" indent="-419100" rtl="0">
              <a:spcBef>
                <a:spcPts val="480"/>
              </a:spcBef>
              <a:spcAft>
                <a:spcPts val="0"/>
              </a:spcAft>
              <a:buClr>
                <a:srgbClr val="FFFFFF"/>
              </a:buClr>
              <a:buSzPts val="3000"/>
              <a:buChar char="▻"/>
              <a:defRPr sz="3000" i="1">
                <a:solidFill>
                  <a:srgbClr val="FFFFFF"/>
                </a:solidFill>
              </a:defRPr>
            </a:lvl3pPr>
            <a:lvl4pPr marL="1828800" lvl="3" indent="-419100" rtl="0">
              <a:spcBef>
                <a:spcPts val="360"/>
              </a:spcBef>
              <a:spcAft>
                <a:spcPts val="0"/>
              </a:spcAft>
              <a:buClr>
                <a:srgbClr val="FFFFFF"/>
              </a:buClr>
              <a:buSzPts val="3000"/>
              <a:buChar char="▻"/>
              <a:defRPr sz="3000" i="1">
                <a:solidFill>
                  <a:srgbClr val="FFFFFF"/>
                </a:solidFill>
              </a:defRPr>
            </a:lvl4pPr>
            <a:lvl5pPr marL="2286000" lvl="4" indent="-419100" rtl="0">
              <a:spcBef>
                <a:spcPts val="360"/>
              </a:spcBef>
              <a:spcAft>
                <a:spcPts val="0"/>
              </a:spcAft>
              <a:buClr>
                <a:srgbClr val="FFFFFF"/>
              </a:buClr>
              <a:buSzPts val="3000"/>
              <a:buChar char="▻"/>
              <a:defRPr sz="3000" i="1">
                <a:solidFill>
                  <a:srgbClr val="FFFFFF"/>
                </a:solidFill>
              </a:defRPr>
            </a:lvl5pPr>
            <a:lvl6pPr marL="2743200" lvl="5" indent="-419100" rtl="0">
              <a:spcBef>
                <a:spcPts val="360"/>
              </a:spcBef>
              <a:spcAft>
                <a:spcPts val="0"/>
              </a:spcAft>
              <a:buClr>
                <a:srgbClr val="FFFFFF"/>
              </a:buClr>
              <a:buSzPts val="3000"/>
              <a:buChar char="▻"/>
              <a:defRPr sz="3000" i="1">
                <a:solidFill>
                  <a:srgbClr val="FFFFFF"/>
                </a:solidFill>
              </a:defRPr>
            </a:lvl6pPr>
            <a:lvl7pPr marL="3200400" lvl="6" indent="-419100" rtl="0">
              <a:spcBef>
                <a:spcPts val="360"/>
              </a:spcBef>
              <a:spcAft>
                <a:spcPts val="0"/>
              </a:spcAft>
              <a:buClr>
                <a:srgbClr val="FFFFFF"/>
              </a:buClr>
              <a:buSzPts val="3000"/>
              <a:buChar char="▻"/>
              <a:defRPr sz="3000" i="1">
                <a:solidFill>
                  <a:srgbClr val="FFFFFF"/>
                </a:solidFill>
              </a:defRPr>
            </a:lvl7pPr>
            <a:lvl8pPr marL="3657600" lvl="7" indent="-419100" rtl="0">
              <a:spcBef>
                <a:spcPts val="360"/>
              </a:spcBef>
              <a:spcAft>
                <a:spcPts val="0"/>
              </a:spcAft>
              <a:buClr>
                <a:srgbClr val="FFFFFF"/>
              </a:buClr>
              <a:buSzPts val="3000"/>
              <a:buChar char="▻"/>
              <a:defRPr sz="3000" i="1">
                <a:solidFill>
                  <a:srgbClr val="FFFFFF"/>
                </a:solidFill>
              </a:defRPr>
            </a:lvl8pPr>
            <a:lvl9pPr marL="4114800" lvl="8" indent="-419100">
              <a:spcBef>
                <a:spcPts val="360"/>
              </a:spcBef>
              <a:spcAft>
                <a:spcPts val="0"/>
              </a:spcAft>
              <a:buClr>
                <a:srgbClr val="FFFFFF"/>
              </a:buClr>
              <a:buSzPts val="3000"/>
              <a:buChar char="▻"/>
              <a:defRPr sz="3000" i="1">
                <a:solidFill>
                  <a:srgbClr val="FFFFFF"/>
                </a:solidFill>
              </a:defRPr>
            </a:lvl9pPr>
          </a:lstStyle>
          <a:p>
            <a:endParaRPr/>
          </a:p>
        </p:txBody>
      </p:sp>
      <p:sp>
        <p:nvSpPr>
          <p:cNvPr id="59" name="Google Shape;59;p4"/>
          <p:cNvSpPr txBox="1"/>
          <p:nvPr/>
        </p:nvSpPr>
        <p:spPr>
          <a:xfrm>
            <a:off x="286600" y="1014575"/>
            <a:ext cx="6765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solidFill>
                  <a:schemeClr val="accent5"/>
                </a:solidFill>
              </a:rPr>
              <a:t>“</a:t>
            </a:r>
            <a:endParaRPr sz="7200" b="1">
              <a:solidFill>
                <a:schemeClr val="accent5"/>
              </a:solidFill>
            </a:endParaRPr>
          </a:p>
        </p:txBody>
      </p:sp>
      <p:sp>
        <p:nvSpPr>
          <p:cNvPr id="60" name="Google Shape;60;p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6946842" y="4472723"/>
            <a:ext cx="2202830" cy="670795"/>
            <a:chOff x="5575242" y="4472723"/>
            <a:chExt cx="2202830" cy="670795"/>
          </a:xfrm>
        </p:grpSpPr>
        <p:sp>
          <p:nvSpPr>
            <p:cNvPr id="63" name="Google Shape;63;p5"/>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5"/>
            <p:cNvGrpSpPr/>
            <p:nvPr/>
          </p:nvGrpSpPr>
          <p:grpSpPr>
            <a:xfrm flipH="1">
              <a:off x="5734850" y="4472723"/>
              <a:ext cx="2040837" cy="670795"/>
              <a:chOff x="1297954" y="330075"/>
              <a:chExt cx="5169293" cy="1699506"/>
            </a:xfrm>
          </p:grpSpPr>
          <p:sp>
            <p:nvSpPr>
              <p:cNvPr id="65" name="Google Shape;65;p5"/>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5"/>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5"/>
            <p:cNvGrpSpPr/>
            <p:nvPr/>
          </p:nvGrpSpPr>
          <p:grpSpPr>
            <a:xfrm flipH="1">
              <a:off x="5578209" y="4646738"/>
              <a:ext cx="2199863" cy="304563"/>
              <a:chOff x="-5827153" y="330075"/>
              <a:chExt cx="12276019" cy="1699569"/>
            </a:xfrm>
          </p:grpSpPr>
          <p:sp>
            <p:nvSpPr>
              <p:cNvPr id="68" name="Google Shape;68;p5"/>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 name="Google Shape;70;p5"/>
          <p:cNvGrpSpPr/>
          <p:nvPr/>
        </p:nvGrpSpPr>
        <p:grpSpPr>
          <a:xfrm>
            <a:off x="-4" y="40"/>
            <a:ext cx="7072430" cy="1327315"/>
            <a:chOff x="-4" y="40"/>
            <a:chExt cx="7072430" cy="1327315"/>
          </a:xfrm>
        </p:grpSpPr>
        <p:sp>
          <p:nvSpPr>
            <p:cNvPr id="71" name="Google Shape;71;p5"/>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72" name="Google Shape;72;p5"/>
            <p:cNvGrpSpPr/>
            <p:nvPr/>
          </p:nvGrpSpPr>
          <p:grpSpPr>
            <a:xfrm rot="10800000" flipH="1">
              <a:off x="3" y="40"/>
              <a:ext cx="6756168" cy="1327315"/>
              <a:chOff x="-2168138" y="330075"/>
              <a:chExt cx="8650663" cy="1699506"/>
            </a:xfrm>
          </p:grpSpPr>
          <p:sp>
            <p:nvSpPr>
              <p:cNvPr id="73" name="Google Shape;73;p5"/>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4" name="Google Shape;74;p5"/>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75" name="Google Shape;75;p5"/>
            <p:cNvGrpSpPr/>
            <p:nvPr/>
          </p:nvGrpSpPr>
          <p:grpSpPr>
            <a:xfrm rot="10800000" flipH="1">
              <a:off x="-4" y="381007"/>
              <a:ext cx="7072430" cy="771744"/>
              <a:chOff x="-9092084" y="330075"/>
              <a:chExt cx="15574609" cy="1699501"/>
            </a:xfrm>
          </p:grpSpPr>
          <p:sp>
            <p:nvSpPr>
              <p:cNvPr id="76" name="Google Shape;76;p5"/>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77" name="Google Shape;77;p5"/>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noAutofit/>
          </a:bodyPr>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84" name="Google Shape;84;p6"/>
            <p:cNvGrpSpPr/>
            <p:nvPr/>
          </p:nvGrpSpPr>
          <p:grpSpPr>
            <a:xfrm rot="10800000" flipH="1">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87" name="Google Shape;87;p6"/>
            <p:cNvGrpSpPr/>
            <p:nvPr/>
          </p:nvGrpSpPr>
          <p:grpSpPr>
            <a:xfrm rot="10800000" flipH="1">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6"/>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 name="Google Shape;98;p6"/>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99" name="Google Shape;99;p6"/>
          <p:cNvSpPr txBox="1">
            <a:spLocks noGrp="1"/>
          </p:cNvSpPr>
          <p:nvPr>
            <p:ph type="body" idx="1"/>
          </p:nvPr>
        </p:nvSpPr>
        <p:spPr>
          <a:xfrm>
            <a:off x="814275"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0" name="Google Shape;100;p6"/>
          <p:cNvSpPr txBox="1">
            <a:spLocks noGrp="1"/>
          </p:cNvSpPr>
          <p:nvPr>
            <p:ph type="body" idx="2"/>
          </p:nvPr>
        </p:nvSpPr>
        <p:spPr>
          <a:xfrm>
            <a:off x="4396123" y="1537988"/>
            <a:ext cx="3378300" cy="27243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1000"/>
              </a:spcBef>
              <a:spcAft>
                <a:spcPts val="0"/>
              </a:spcAft>
              <a:buSzPts val="2000"/>
              <a:buChar char="▻"/>
              <a:defRPr sz="2000"/>
            </a:lvl2pPr>
            <a:lvl3pPr marL="1371600" lvl="2" indent="-355600">
              <a:spcBef>
                <a:spcPts val="1000"/>
              </a:spcBef>
              <a:spcAft>
                <a:spcPts val="0"/>
              </a:spcAft>
              <a:buSzPts val="2000"/>
              <a:buChar char="▻"/>
              <a:defRPr sz="2000"/>
            </a:lvl3pPr>
            <a:lvl4pPr marL="1828800" lvl="3" indent="-355600">
              <a:spcBef>
                <a:spcPts val="1000"/>
              </a:spcBef>
              <a:spcAft>
                <a:spcPts val="0"/>
              </a:spcAft>
              <a:buSzPts val="2000"/>
              <a:buChar char="▻"/>
              <a:defRPr sz="2000"/>
            </a:lvl4pPr>
            <a:lvl5pPr marL="2286000" lvl="4" indent="-355600">
              <a:spcBef>
                <a:spcPts val="1000"/>
              </a:spcBef>
              <a:spcAft>
                <a:spcPts val="0"/>
              </a:spcAft>
              <a:buSzPts val="2000"/>
              <a:buChar char="▻"/>
              <a:defRPr sz="2000"/>
            </a:lvl5pPr>
            <a:lvl6pPr marL="2743200" lvl="5" indent="-355600">
              <a:spcBef>
                <a:spcPts val="1000"/>
              </a:spcBef>
              <a:spcAft>
                <a:spcPts val="0"/>
              </a:spcAft>
              <a:buSzPts val="2000"/>
              <a:buChar char="▻"/>
              <a:defRPr sz="2000"/>
            </a:lvl6pPr>
            <a:lvl7pPr marL="3200400" lvl="6" indent="-355600">
              <a:spcBef>
                <a:spcPts val="1000"/>
              </a:spcBef>
              <a:spcAft>
                <a:spcPts val="0"/>
              </a:spcAft>
              <a:buSzPts val="2000"/>
              <a:buChar char="▻"/>
              <a:defRPr sz="2000"/>
            </a:lvl7pPr>
            <a:lvl8pPr marL="3657600" lvl="7" indent="-355600">
              <a:spcBef>
                <a:spcPts val="1000"/>
              </a:spcBef>
              <a:spcAft>
                <a:spcPts val="0"/>
              </a:spcAft>
              <a:buSzPts val="2000"/>
              <a:buChar char="▻"/>
              <a:defRPr sz="2000"/>
            </a:lvl8pPr>
            <a:lvl9pPr marL="4114800" lvl="8" indent="-355600">
              <a:spcBef>
                <a:spcPts val="1000"/>
              </a:spcBef>
              <a:spcAft>
                <a:spcPts val="1000"/>
              </a:spcAft>
              <a:buSzPts val="2000"/>
              <a:buChar char="▻"/>
              <a:defRPr sz="2000"/>
            </a:lvl9pPr>
          </a:lstStyle>
          <a:p>
            <a:endParaRPr/>
          </a:p>
        </p:txBody>
      </p:sp>
      <p:sp>
        <p:nvSpPr>
          <p:cNvPr id="101" name="Google Shape;101;p6"/>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05" name="Google Shape;105;p7"/>
            <p:cNvGrpSpPr/>
            <p:nvPr/>
          </p:nvGrpSpPr>
          <p:grpSpPr>
            <a:xfrm rot="10800000" flipH="1">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07" name="Google Shape;107;p7"/>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08" name="Google Shape;108;p7"/>
            <p:cNvGrpSpPr/>
            <p:nvPr/>
          </p:nvGrpSpPr>
          <p:grpSpPr>
            <a:xfrm rot="10800000" flipH="1">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10" name="Google Shape;110;p7"/>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7"/>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9" name="Google Shape;119;p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endParaRPr/>
          </a:p>
        </p:txBody>
      </p:sp>
      <p:sp>
        <p:nvSpPr>
          <p:cNvPr id="120" name="Google Shape;120;p7"/>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1" name="Google Shape;121;p7"/>
          <p:cNvSpPr txBox="1">
            <a:spLocks noGrp="1"/>
          </p:cNvSpPr>
          <p:nvPr>
            <p:ph type="body" idx="2"/>
          </p:nvPr>
        </p:nvSpPr>
        <p:spPr>
          <a:xfrm>
            <a:off x="3233637"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2" name="Google Shape;122;p7"/>
          <p:cNvSpPr txBox="1">
            <a:spLocks noGrp="1"/>
          </p:cNvSpPr>
          <p:nvPr>
            <p:ph type="body" idx="3"/>
          </p:nvPr>
        </p:nvSpPr>
        <p:spPr>
          <a:xfrm>
            <a:off x="5540650" y="1545076"/>
            <a:ext cx="2247900" cy="27099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1000"/>
              </a:spcBef>
              <a:spcAft>
                <a:spcPts val="0"/>
              </a:spcAft>
              <a:buSzPts val="1800"/>
              <a:buChar char="▻"/>
              <a:defRPr sz="1800"/>
            </a:lvl2pPr>
            <a:lvl3pPr marL="1371600" lvl="2" indent="-342900" rtl="0">
              <a:spcBef>
                <a:spcPts val="1000"/>
              </a:spcBef>
              <a:spcAft>
                <a:spcPts val="0"/>
              </a:spcAft>
              <a:buSzPts val="1800"/>
              <a:buChar char="▻"/>
              <a:defRPr sz="1800"/>
            </a:lvl3pPr>
            <a:lvl4pPr marL="1828800" lvl="3" indent="-342900" rtl="0">
              <a:spcBef>
                <a:spcPts val="1000"/>
              </a:spcBef>
              <a:spcAft>
                <a:spcPts val="0"/>
              </a:spcAft>
              <a:buSzPts val="1800"/>
              <a:buChar char="▻"/>
              <a:defRPr sz="1800"/>
            </a:lvl4pPr>
            <a:lvl5pPr marL="2286000" lvl="4" indent="-342900" rtl="0">
              <a:spcBef>
                <a:spcPts val="1000"/>
              </a:spcBef>
              <a:spcAft>
                <a:spcPts val="0"/>
              </a:spcAft>
              <a:buSzPts val="1800"/>
              <a:buChar char="▻"/>
              <a:defRPr sz="1800"/>
            </a:lvl5pPr>
            <a:lvl6pPr marL="2743200" lvl="5" indent="-342900" rtl="0">
              <a:spcBef>
                <a:spcPts val="1000"/>
              </a:spcBef>
              <a:spcAft>
                <a:spcPts val="0"/>
              </a:spcAft>
              <a:buSzPts val="1800"/>
              <a:buChar char="▻"/>
              <a:defRPr sz="1800"/>
            </a:lvl6pPr>
            <a:lvl7pPr marL="3200400" lvl="6" indent="-342900" rtl="0">
              <a:spcBef>
                <a:spcPts val="1000"/>
              </a:spcBef>
              <a:spcAft>
                <a:spcPts val="0"/>
              </a:spcAft>
              <a:buSzPts val="1800"/>
              <a:buChar char="▻"/>
              <a:defRPr sz="1800"/>
            </a:lvl7pPr>
            <a:lvl8pPr marL="3657600" lvl="7" indent="-342900" rtl="0">
              <a:spcBef>
                <a:spcPts val="1000"/>
              </a:spcBef>
              <a:spcAft>
                <a:spcPts val="0"/>
              </a:spcAft>
              <a:buSzPts val="1800"/>
              <a:buChar char="▻"/>
              <a:defRPr sz="1800"/>
            </a:lvl8pPr>
            <a:lvl9pPr marL="4114800" lvl="8" indent="-342900" rtl="0">
              <a:spcBef>
                <a:spcPts val="1000"/>
              </a:spcBef>
              <a:spcAft>
                <a:spcPts val="1000"/>
              </a:spcAft>
              <a:buSzPts val="1800"/>
              <a:buChar char="▻"/>
              <a:defRPr sz="1800"/>
            </a:lvl9pPr>
          </a:lstStyle>
          <a:p>
            <a:endParaRPr/>
          </a:p>
        </p:txBody>
      </p:sp>
      <p:sp>
        <p:nvSpPr>
          <p:cNvPr id="123" name="Google Shape;123;p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4"/>
        <p:cNvGrpSpPr/>
        <p:nvPr/>
      </p:nvGrpSpPr>
      <p:grpSpPr>
        <a:xfrm>
          <a:off x="0" y="0"/>
          <a:ext cx="0" cy="0"/>
          <a:chOff x="0" y="0"/>
          <a:chExt cx="0" cy="0"/>
        </a:xfrm>
      </p:grpSpPr>
      <p:grpSp>
        <p:nvGrpSpPr>
          <p:cNvPr id="125" name="Google Shape;125;p8"/>
          <p:cNvGrpSpPr/>
          <p:nvPr/>
        </p:nvGrpSpPr>
        <p:grpSpPr>
          <a:xfrm>
            <a:off x="-4" y="40"/>
            <a:ext cx="7072430" cy="1327315"/>
            <a:chOff x="-4" y="40"/>
            <a:chExt cx="7072430" cy="1327315"/>
          </a:xfrm>
        </p:grpSpPr>
        <p:sp>
          <p:nvSpPr>
            <p:cNvPr id="126" name="Google Shape;126;p8"/>
            <p:cNvSpPr/>
            <p:nvPr/>
          </p:nvSpPr>
          <p:spPr>
            <a:xfrm>
              <a:off x="6292649" y="126425"/>
              <a:ext cx="779700" cy="2598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nvGrpSpPr>
            <p:cNvPr id="127" name="Google Shape;127;p8"/>
            <p:cNvGrpSpPr/>
            <p:nvPr/>
          </p:nvGrpSpPr>
          <p:grpSpPr>
            <a:xfrm rot="10800000" flipH="1">
              <a:off x="3" y="40"/>
              <a:ext cx="6756168" cy="1327315"/>
              <a:chOff x="-2168138" y="330075"/>
              <a:chExt cx="8650663" cy="1699506"/>
            </a:xfrm>
          </p:grpSpPr>
          <p:sp>
            <p:nvSpPr>
              <p:cNvPr id="128" name="Google Shape;128;p8"/>
              <p:cNvSpPr/>
              <p:nvPr/>
            </p:nvSpPr>
            <p:spPr>
              <a:xfrm>
                <a:off x="-2168138" y="330081"/>
                <a:ext cx="69582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29" name="Google Shape;129;p8"/>
              <p:cNvSpPr/>
              <p:nvPr/>
            </p:nvSpPr>
            <p:spPr>
              <a:xfrm>
                <a:off x="4783025"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nvGrpSpPr>
            <p:cNvPr id="130" name="Google Shape;130;p8"/>
            <p:cNvGrpSpPr/>
            <p:nvPr/>
          </p:nvGrpSpPr>
          <p:grpSpPr>
            <a:xfrm rot="10800000" flipH="1">
              <a:off x="-4" y="381007"/>
              <a:ext cx="7072430" cy="771744"/>
              <a:chOff x="-9092084" y="330075"/>
              <a:chExt cx="15574609" cy="1699501"/>
            </a:xfrm>
          </p:grpSpPr>
          <p:sp>
            <p:nvSpPr>
              <p:cNvPr id="131" name="Google Shape;131;p8"/>
              <p:cNvSpPr/>
              <p:nvPr/>
            </p:nvSpPr>
            <p:spPr>
              <a:xfrm>
                <a:off x="-9092084" y="330076"/>
                <a:ext cx="1388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132" name="Google Shape;132;p8"/>
              <p:cNvSpPr/>
              <p:nvPr/>
            </p:nvSpPr>
            <p:spPr>
              <a:xfrm>
                <a:off x="4783025"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grpSp>
      <p:grpSp>
        <p:nvGrpSpPr>
          <p:cNvPr id="133" name="Google Shape;133;p8"/>
          <p:cNvGrpSpPr/>
          <p:nvPr/>
        </p:nvGrpSpPr>
        <p:grpSpPr>
          <a:xfrm>
            <a:off x="6946842" y="4472723"/>
            <a:ext cx="2202830" cy="670795"/>
            <a:chOff x="5575242" y="4472723"/>
            <a:chExt cx="2202830" cy="670795"/>
          </a:xfrm>
        </p:grpSpPr>
        <p:sp>
          <p:nvSpPr>
            <p:cNvPr id="134" name="Google Shape;134;p8"/>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 name="Google Shape;135;p8"/>
            <p:cNvGrpSpPr/>
            <p:nvPr/>
          </p:nvGrpSpPr>
          <p:grpSpPr>
            <a:xfrm flipH="1">
              <a:off x="5734850" y="4472723"/>
              <a:ext cx="2040837" cy="670795"/>
              <a:chOff x="1297954" y="330075"/>
              <a:chExt cx="5169293" cy="1699506"/>
            </a:xfrm>
          </p:grpSpPr>
          <p:sp>
            <p:nvSpPr>
              <p:cNvPr id="136" name="Google Shape;136;p8"/>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8"/>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8"/>
            <p:cNvGrpSpPr/>
            <p:nvPr/>
          </p:nvGrpSpPr>
          <p:grpSpPr>
            <a:xfrm flipH="1">
              <a:off x="5578209" y="4646738"/>
              <a:ext cx="2199863" cy="304563"/>
              <a:chOff x="-5827153" y="330075"/>
              <a:chExt cx="12276019" cy="1699569"/>
            </a:xfrm>
          </p:grpSpPr>
          <p:sp>
            <p:nvSpPr>
              <p:cNvPr id="139" name="Google Shape;139;p8"/>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8"/>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1" name="Google Shape;141;p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142" name="Google Shape;142;p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grpSp>
        <p:nvGrpSpPr>
          <p:cNvPr id="163" name="Google Shape;163;p10"/>
          <p:cNvGrpSpPr/>
          <p:nvPr/>
        </p:nvGrpSpPr>
        <p:grpSpPr>
          <a:xfrm rot="10800000">
            <a:off x="-8" y="-2"/>
            <a:ext cx="2202830" cy="670795"/>
            <a:chOff x="5575242" y="4472723"/>
            <a:chExt cx="2202830" cy="670795"/>
          </a:xfrm>
        </p:grpSpPr>
        <p:sp>
          <p:nvSpPr>
            <p:cNvPr id="164" name="Google Shape;164;p10"/>
            <p:cNvSpPr/>
            <p:nvPr/>
          </p:nvSpPr>
          <p:spPr>
            <a:xfrm rot="10800000">
              <a:off x="5575242" y="4948334"/>
              <a:ext cx="394200" cy="131400"/>
            </a:xfrm>
            <a:prstGeom prst="triangle">
              <a:avLst>
                <a:gd name="adj" fmla="val 32425"/>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10"/>
            <p:cNvGrpSpPr/>
            <p:nvPr/>
          </p:nvGrpSpPr>
          <p:grpSpPr>
            <a:xfrm flipH="1">
              <a:off x="5734850" y="4472723"/>
              <a:ext cx="2040837" cy="670795"/>
              <a:chOff x="1297954" y="330075"/>
              <a:chExt cx="5169293" cy="1699506"/>
            </a:xfrm>
          </p:grpSpPr>
          <p:sp>
            <p:nvSpPr>
              <p:cNvPr id="166" name="Google Shape;166;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10"/>
            <p:cNvGrpSpPr/>
            <p:nvPr/>
          </p:nvGrpSpPr>
          <p:grpSpPr>
            <a:xfrm flipH="1">
              <a:off x="5578209" y="4646738"/>
              <a:ext cx="2199863" cy="304563"/>
              <a:chOff x="-5827153" y="330075"/>
              <a:chExt cx="12276019" cy="1699569"/>
            </a:xfrm>
          </p:grpSpPr>
          <p:sp>
            <p:nvSpPr>
              <p:cNvPr id="169" name="Google Shape;169;p10"/>
              <p:cNvSpPr/>
              <p:nvPr/>
            </p:nvSpPr>
            <p:spPr>
              <a:xfrm>
                <a:off x="-5827153" y="330144"/>
                <a:ext cx="10612200" cy="169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0"/>
              <p:cNvSpPr/>
              <p:nvPr/>
            </p:nvSpPr>
            <p:spPr>
              <a:xfrm>
                <a:off x="4749366" y="330075"/>
                <a:ext cx="1699500" cy="16995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1" name="Google Shape;171;p10"/>
          <p:cNvGrpSpPr/>
          <p:nvPr/>
        </p:nvGrpSpPr>
        <p:grpSpPr>
          <a:xfrm>
            <a:off x="6946842" y="4472723"/>
            <a:ext cx="2202830" cy="670795"/>
            <a:chOff x="5575242" y="4472723"/>
            <a:chExt cx="2202830" cy="670795"/>
          </a:xfrm>
        </p:grpSpPr>
        <p:sp>
          <p:nvSpPr>
            <p:cNvPr id="172" name="Google Shape;172;p10"/>
            <p:cNvSpPr/>
            <p:nvPr/>
          </p:nvSpPr>
          <p:spPr>
            <a:xfrm rot="10800000">
              <a:off x="5575242" y="4948334"/>
              <a:ext cx="394200" cy="131400"/>
            </a:xfrm>
            <a:prstGeom prst="triangle">
              <a:avLst>
                <a:gd name="adj" fmla="val 3242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 name="Google Shape;173;p10"/>
            <p:cNvGrpSpPr/>
            <p:nvPr/>
          </p:nvGrpSpPr>
          <p:grpSpPr>
            <a:xfrm flipH="1">
              <a:off x="5734850" y="4472723"/>
              <a:ext cx="2040837" cy="670795"/>
              <a:chOff x="1297954" y="330075"/>
              <a:chExt cx="5169293" cy="1699506"/>
            </a:xfrm>
          </p:grpSpPr>
          <p:sp>
            <p:nvSpPr>
              <p:cNvPr id="174" name="Google Shape;174;p10"/>
              <p:cNvSpPr/>
              <p:nvPr/>
            </p:nvSpPr>
            <p:spPr>
              <a:xfrm>
                <a:off x="1297954" y="330081"/>
                <a:ext cx="3476700" cy="1699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0"/>
              <p:cNvSpPr/>
              <p:nvPr/>
            </p:nvSpPr>
            <p:spPr>
              <a:xfrm>
                <a:off x="4767747" y="330075"/>
                <a:ext cx="1699500" cy="16995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10"/>
            <p:cNvGrpSpPr/>
            <p:nvPr/>
          </p:nvGrpSpPr>
          <p:grpSpPr>
            <a:xfrm flipH="1">
              <a:off x="5578209" y="4646738"/>
              <a:ext cx="2199863" cy="304563"/>
              <a:chOff x="-5827153" y="330075"/>
              <a:chExt cx="12276019" cy="1699569"/>
            </a:xfrm>
          </p:grpSpPr>
          <p:sp>
            <p:nvSpPr>
              <p:cNvPr id="177" name="Google Shape;177;p10"/>
              <p:cNvSpPr/>
              <p:nvPr/>
            </p:nvSpPr>
            <p:spPr>
              <a:xfrm>
                <a:off x="-5827153" y="330144"/>
                <a:ext cx="10612200" cy="1699500"/>
              </a:xfrm>
              <a:prstGeom prst="rect">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0"/>
              <p:cNvSpPr/>
              <p:nvPr/>
            </p:nvSpPr>
            <p:spPr>
              <a:xfrm>
                <a:off x="4749366" y="330075"/>
                <a:ext cx="1699500" cy="16995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9" name="Google Shape;179;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1pPr>
            <a:lvl2pPr lvl="1">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2pPr>
            <a:lvl3pPr lvl="2">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3pPr>
            <a:lvl4pPr lvl="3">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4pPr>
            <a:lvl5pPr lvl="4">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5pPr>
            <a:lvl6pPr lvl="5">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6pPr>
            <a:lvl7pPr lvl="6">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7pPr>
            <a:lvl8pPr lvl="7">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8pPr>
            <a:lvl9pPr lvl="8">
              <a:spcBef>
                <a:spcPts val="0"/>
              </a:spcBef>
              <a:spcAft>
                <a:spcPts val="0"/>
              </a:spcAft>
              <a:buClr>
                <a:schemeClr val="lt1"/>
              </a:buClr>
              <a:buSzPts val="2000"/>
              <a:buFont typeface="Roboto Condensed"/>
              <a:buNone/>
              <a:defRPr sz="2000" b="1">
                <a:solidFill>
                  <a:schemeClr val="lt1"/>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noAutofit/>
          </a:bodyPr>
          <a:lstStyle>
            <a:lvl1pPr marL="457200" lvl="0" indent="-381000">
              <a:spcBef>
                <a:spcPts val="6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chemeClr val="accent4"/>
              </a:buClr>
              <a:buSzPts val="2400"/>
              <a:buFont typeface="Roboto Condensed Light"/>
              <a:buChar char="▻"/>
              <a:defRPr sz="2400">
                <a:solidFill>
                  <a:schemeClr val="dk1"/>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chemeClr val="lt1"/>
                </a:solidFill>
                <a:latin typeface="Roboto Condensed"/>
                <a:ea typeface="Roboto Condensed"/>
                <a:cs typeface="Roboto Condensed"/>
                <a:sym typeface="Roboto Condensed"/>
              </a:defRPr>
            </a:lvl1pPr>
            <a:lvl2pPr lvl="1" algn="r">
              <a:buNone/>
              <a:defRPr sz="1200" b="1">
                <a:solidFill>
                  <a:schemeClr val="lt1"/>
                </a:solidFill>
                <a:latin typeface="Roboto Condensed"/>
                <a:ea typeface="Roboto Condensed"/>
                <a:cs typeface="Roboto Condensed"/>
                <a:sym typeface="Roboto Condensed"/>
              </a:defRPr>
            </a:lvl2pPr>
            <a:lvl3pPr lvl="2" algn="r">
              <a:buNone/>
              <a:defRPr sz="1200" b="1">
                <a:solidFill>
                  <a:schemeClr val="lt1"/>
                </a:solidFill>
                <a:latin typeface="Roboto Condensed"/>
                <a:ea typeface="Roboto Condensed"/>
                <a:cs typeface="Roboto Condensed"/>
                <a:sym typeface="Roboto Condensed"/>
              </a:defRPr>
            </a:lvl3pPr>
            <a:lvl4pPr lvl="3" algn="r">
              <a:buNone/>
              <a:defRPr sz="1200" b="1">
                <a:solidFill>
                  <a:schemeClr val="lt1"/>
                </a:solidFill>
                <a:latin typeface="Roboto Condensed"/>
                <a:ea typeface="Roboto Condensed"/>
                <a:cs typeface="Roboto Condensed"/>
                <a:sym typeface="Roboto Condensed"/>
              </a:defRPr>
            </a:lvl4pPr>
            <a:lvl5pPr lvl="4" algn="r">
              <a:buNone/>
              <a:defRPr sz="1200" b="1">
                <a:solidFill>
                  <a:schemeClr val="lt1"/>
                </a:solidFill>
                <a:latin typeface="Roboto Condensed"/>
                <a:ea typeface="Roboto Condensed"/>
                <a:cs typeface="Roboto Condensed"/>
                <a:sym typeface="Roboto Condensed"/>
              </a:defRPr>
            </a:lvl5pPr>
            <a:lvl6pPr lvl="5" algn="r">
              <a:buNone/>
              <a:defRPr sz="1200" b="1">
                <a:solidFill>
                  <a:schemeClr val="lt1"/>
                </a:solidFill>
                <a:latin typeface="Roboto Condensed"/>
                <a:ea typeface="Roboto Condensed"/>
                <a:cs typeface="Roboto Condensed"/>
                <a:sym typeface="Roboto Condensed"/>
              </a:defRPr>
            </a:lvl6pPr>
            <a:lvl7pPr lvl="6" algn="r">
              <a:buNone/>
              <a:defRPr sz="1200" b="1">
                <a:solidFill>
                  <a:schemeClr val="lt1"/>
                </a:solidFill>
                <a:latin typeface="Roboto Condensed"/>
                <a:ea typeface="Roboto Condensed"/>
                <a:cs typeface="Roboto Condensed"/>
                <a:sym typeface="Roboto Condensed"/>
              </a:defRPr>
            </a:lvl7pPr>
            <a:lvl8pPr lvl="7" algn="r">
              <a:buNone/>
              <a:defRPr sz="1200" b="1">
                <a:solidFill>
                  <a:schemeClr val="lt1"/>
                </a:solidFill>
                <a:latin typeface="Roboto Condensed"/>
                <a:ea typeface="Roboto Condensed"/>
                <a:cs typeface="Roboto Condensed"/>
                <a:sym typeface="Roboto Condensed"/>
              </a:defRPr>
            </a:lvl8pPr>
            <a:lvl9pPr lvl="8" algn="r">
              <a:buNone/>
              <a:defRPr sz="1200" b="1">
                <a:solidFill>
                  <a:schemeClr val="lt1"/>
                </a:solidFill>
                <a:latin typeface="Roboto Condensed"/>
                <a:ea typeface="Roboto Condensed"/>
                <a:cs typeface="Roboto Condensed"/>
                <a:sym typeface="Roboto Condense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7.xml"/><Relationship Id="rId1" Type="http://schemas.openxmlformats.org/officeDocument/2006/relationships/slideLayout" Target="../slideLayouts/slideLayout4.xml"/><Relationship Id="rId5" Type="http://schemas.openxmlformats.org/officeDocument/2006/relationships/hyperlink" Target="https://www.cisecurity.org/" TargetMode="External"/><Relationship Id="rId4" Type="http://schemas.openxmlformats.org/officeDocument/2006/relationships/hyperlink" Target="https://pixabay.com/" TargetMode="Externa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hyperlink" Target="https://pixabay.com/illustrations/cloud-internet-castle-security-3147119/"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noAutofit/>
          </a:bodyPr>
          <a:lstStyle/>
          <a:p>
            <a:pPr lvl="0"/>
            <a:r>
              <a:rPr lang="en-US" dirty="0"/>
              <a:t>Building a cloud security monitoring and auditing framework</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1"/>
        <p:cNvGrpSpPr/>
        <p:nvPr/>
      </p:nvGrpSpPr>
      <p:grpSpPr>
        <a:xfrm>
          <a:off x="0" y="0"/>
          <a:ext cx="0" cy="0"/>
          <a:chOff x="0" y="0"/>
          <a:chExt cx="0" cy="0"/>
        </a:xfrm>
      </p:grpSpPr>
      <p:sp>
        <p:nvSpPr>
          <p:cNvPr id="442" name="Google Shape;442;p2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FEATURES</a:t>
            </a:r>
            <a:endParaRPr dirty="0"/>
          </a:p>
        </p:txBody>
      </p:sp>
      <p:sp>
        <p:nvSpPr>
          <p:cNvPr id="443" name="Google Shape;443;p28"/>
          <p:cNvSpPr txBox="1">
            <a:spLocks noGrp="1"/>
          </p:cNvSpPr>
          <p:nvPr>
            <p:ph type="body" idx="1"/>
          </p:nvPr>
        </p:nvSpPr>
        <p:spPr>
          <a:xfrm>
            <a:off x="870450" y="1468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Cloud Agnostic</a:t>
            </a:r>
            <a:endParaRPr b="1" dirty="0"/>
          </a:p>
          <a:p>
            <a:pPr marL="0" lvl="0" indent="0" algn="l" rtl="0">
              <a:spcBef>
                <a:spcPts val="1000"/>
              </a:spcBef>
              <a:spcAft>
                <a:spcPts val="1000"/>
              </a:spcAft>
              <a:buNone/>
            </a:pPr>
            <a:r>
              <a:rPr lang="en" sz="1200" dirty="0"/>
              <a:t>IaaS &amp; PaaS</a:t>
            </a:r>
            <a:endParaRPr sz="1200" dirty="0"/>
          </a:p>
        </p:txBody>
      </p:sp>
      <p:sp>
        <p:nvSpPr>
          <p:cNvPr id="444" name="Google Shape;444;p28"/>
          <p:cNvSpPr txBox="1">
            <a:spLocks noGrp="1"/>
          </p:cNvSpPr>
          <p:nvPr>
            <p:ph type="body" idx="2"/>
          </p:nvPr>
        </p:nvSpPr>
        <p:spPr>
          <a:xfrm>
            <a:off x="3233637" y="1468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Extensible</a:t>
            </a:r>
            <a:endParaRPr b="1" dirty="0"/>
          </a:p>
          <a:p>
            <a:pPr marL="0" lvl="0" indent="0" algn="l" rtl="0">
              <a:spcBef>
                <a:spcPts val="1000"/>
              </a:spcBef>
              <a:spcAft>
                <a:spcPts val="1000"/>
              </a:spcAft>
              <a:buNone/>
            </a:pPr>
            <a:r>
              <a:rPr lang="en" sz="1200" dirty="0"/>
              <a:t>Plugin Based Framework</a:t>
            </a:r>
            <a:endParaRPr sz="1200" dirty="0"/>
          </a:p>
        </p:txBody>
      </p:sp>
      <p:sp>
        <p:nvSpPr>
          <p:cNvPr id="445" name="Google Shape;445;p28"/>
          <p:cNvSpPr txBox="1">
            <a:spLocks noGrp="1"/>
          </p:cNvSpPr>
          <p:nvPr>
            <p:ph type="body" idx="3"/>
          </p:nvPr>
        </p:nvSpPr>
        <p:spPr>
          <a:xfrm>
            <a:off x="5540650" y="1468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Agentless</a:t>
            </a:r>
            <a:endParaRPr b="1" dirty="0"/>
          </a:p>
          <a:p>
            <a:pPr marL="0" lvl="0" indent="0" algn="l" rtl="0">
              <a:spcBef>
                <a:spcPts val="1000"/>
              </a:spcBef>
              <a:spcAft>
                <a:spcPts val="0"/>
              </a:spcAft>
              <a:buNone/>
            </a:pPr>
            <a:r>
              <a:rPr lang="en-US" sz="1200" dirty="0"/>
              <a:t>Written in Python</a:t>
            </a:r>
          </a:p>
          <a:p>
            <a:pPr marL="0" lvl="0" indent="0" algn="l" rtl="0">
              <a:spcBef>
                <a:spcPts val="1000"/>
              </a:spcBef>
              <a:spcAft>
                <a:spcPts val="0"/>
              </a:spcAft>
              <a:buNone/>
            </a:pPr>
            <a:r>
              <a:rPr lang="en-US" sz="1200" dirty="0"/>
              <a:t>Uses open source public cloud Python SDKs</a:t>
            </a:r>
            <a:endParaRPr sz="1200" dirty="0"/>
          </a:p>
          <a:p>
            <a:pPr marL="0" lvl="0" indent="0" algn="l" rtl="0">
              <a:spcBef>
                <a:spcPts val="1000"/>
              </a:spcBef>
              <a:spcAft>
                <a:spcPts val="1000"/>
              </a:spcAft>
              <a:buNone/>
            </a:pPr>
            <a:endParaRPr sz="1200" dirty="0"/>
          </a:p>
        </p:txBody>
      </p:sp>
      <p:sp>
        <p:nvSpPr>
          <p:cNvPr id="446" name="Google Shape;446;p2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dirty="0"/>
          </a:p>
        </p:txBody>
      </p:sp>
      <p:sp>
        <p:nvSpPr>
          <p:cNvPr id="447" name="Google Shape;447;p28"/>
          <p:cNvSpPr txBox="1">
            <a:spLocks noGrp="1"/>
          </p:cNvSpPr>
          <p:nvPr>
            <p:ph type="body" idx="1"/>
          </p:nvPr>
        </p:nvSpPr>
        <p:spPr>
          <a:xfrm>
            <a:off x="870450" y="2992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Fast</a:t>
            </a:r>
            <a:endParaRPr b="1" dirty="0"/>
          </a:p>
          <a:p>
            <a:pPr marL="0" lvl="0" indent="0">
              <a:spcBef>
                <a:spcPts val="1000"/>
              </a:spcBef>
              <a:spcAft>
                <a:spcPts val="1000"/>
              </a:spcAft>
              <a:buNone/>
            </a:pPr>
            <a:r>
              <a:rPr lang="en-US" sz="1200" dirty="0"/>
              <a:t>Multiprocessing and Multithreading</a:t>
            </a:r>
          </a:p>
          <a:p>
            <a:pPr marL="0" lvl="0" indent="0">
              <a:spcBef>
                <a:spcPts val="1000"/>
              </a:spcBef>
              <a:spcAft>
                <a:spcPts val="1000"/>
              </a:spcAft>
              <a:buNone/>
            </a:pPr>
            <a:r>
              <a:rPr lang="en-US" sz="1200" dirty="0"/>
              <a:t>Rapid on-demand scans</a:t>
            </a:r>
            <a:endParaRPr sz="1200" dirty="0"/>
          </a:p>
        </p:txBody>
      </p:sp>
      <p:sp>
        <p:nvSpPr>
          <p:cNvPr id="448" name="Google Shape;448;p28"/>
          <p:cNvSpPr txBox="1">
            <a:spLocks noGrp="1"/>
          </p:cNvSpPr>
          <p:nvPr>
            <p:ph type="body" idx="2"/>
          </p:nvPr>
        </p:nvSpPr>
        <p:spPr>
          <a:xfrm>
            <a:off x="3233637" y="2992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t>Reports</a:t>
            </a:r>
            <a:endParaRPr b="1" dirty="0"/>
          </a:p>
          <a:p>
            <a:pPr marL="0" lvl="0" indent="0" algn="l" rtl="0">
              <a:spcBef>
                <a:spcPts val="1000"/>
              </a:spcBef>
              <a:spcAft>
                <a:spcPts val="1000"/>
              </a:spcAft>
              <a:buNone/>
            </a:pPr>
            <a:r>
              <a:rPr lang="en" sz="1200" dirty="0"/>
              <a:t>Normalized data</a:t>
            </a:r>
          </a:p>
          <a:p>
            <a:pPr marL="0" lvl="0" indent="0" algn="l" rtl="0">
              <a:spcBef>
                <a:spcPts val="1000"/>
              </a:spcBef>
              <a:spcAft>
                <a:spcPts val="1000"/>
              </a:spcAft>
              <a:buNone/>
            </a:pPr>
            <a:r>
              <a:rPr lang="en" sz="1200" dirty="0"/>
              <a:t>Configurable dashboards</a:t>
            </a:r>
            <a:endParaRPr sz="1200" dirty="0"/>
          </a:p>
        </p:txBody>
      </p:sp>
      <p:sp>
        <p:nvSpPr>
          <p:cNvPr id="449" name="Google Shape;449;p28"/>
          <p:cNvSpPr txBox="1">
            <a:spLocks noGrp="1"/>
          </p:cNvSpPr>
          <p:nvPr>
            <p:ph type="body" idx="3"/>
          </p:nvPr>
        </p:nvSpPr>
        <p:spPr>
          <a:xfrm>
            <a:off x="5540650" y="2992875"/>
            <a:ext cx="2247900" cy="1515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CIS Benchmarks</a:t>
            </a:r>
            <a:endParaRPr b="1" dirty="0"/>
          </a:p>
          <a:p>
            <a:pPr marL="0" lvl="0" indent="0" algn="l" rtl="0">
              <a:spcBef>
                <a:spcPts val="1000"/>
              </a:spcBef>
              <a:spcAft>
                <a:spcPts val="1000"/>
              </a:spcAft>
              <a:buNone/>
            </a:pPr>
            <a:endParaRPr sz="1200" dirty="0"/>
          </a:p>
        </p:txBody>
      </p:sp>
      <p:grpSp>
        <p:nvGrpSpPr>
          <p:cNvPr id="450" name="Google Shape;450;p28"/>
          <p:cNvGrpSpPr/>
          <p:nvPr/>
        </p:nvGrpSpPr>
        <p:grpSpPr>
          <a:xfrm>
            <a:off x="305070" y="605926"/>
            <a:ext cx="323793" cy="339493"/>
            <a:chOff x="5961125" y="1623900"/>
            <a:chExt cx="427450" cy="448175"/>
          </a:xfrm>
        </p:grpSpPr>
        <p:sp>
          <p:nvSpPr>
            <p:cNvPr id="451" name="Google Shape;451;p28"/>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2" name="Google Shape;452;p28"/>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3" name="Google Shape;453;p28"/>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28"/>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5" name="Google Shape;455;p28"/>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6" name="Google Shape;456;p28"/>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7" name="Google Shape;457;p28"/>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Architecture</a:t>
            </a:r>
            <a:endParaRPr dirty="0"/>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dirty="0"/>
          </a:p>
        </p:txBody>
      </p:sp>
      <p:sp>
        <p:nvSpPr>
          <p:cNvPr id="161" name="Rectangle 160">
            <a:extLst>
              <a:ext uri="{FF2B5EF4-FFF2-40B4-BE49-F238E27FC236}">
                <a16:creationId xmlns:a16="http://schemas.microsoft.com/office/drawing/2014/main" id="{4138D967-1BFA-1146-9F4D-9FDD7754E7B9}"/>
              </a:ext>
            </a:extLst>
          </p:cNvPr>
          <p:cNvSpPr/>
          <p:nvPr/>
        </p:nvSpPr>
        <p:spPr>
          <a:xfrm>
            <a:off x="1706548"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Cloud</a:t>
            </a:r>
          </a:p>
          <a:p>
            <a:pPr algn="ctr"/>
            <a:r>
              <a:rPr lang="en-US" dirty="0">
                <a:solidFill>
                  <a:schemeClr val="bg1"/>
                </a:solidFill>
              </a:rPr>
              <a:t>plugins</a:t>
            </a:r>
          </a:p>
        </p:txBody>
      </p:sp>
      <p:sp>
        <p:nvSpPr>
          <p:cNvPr id="162" name="Rectangle 161">
            <a:extLst>
              <a:ext uri="{FF2B5EF4-FFF2-40B4-BE49-F238E27FC236}">
                <a16:creationId xmlns:a16="http://schemas.microsoft.com/office/drawing/2014/main" id="{DB300DBE-014F-6949-93A5-4EA673B7C792}"/>
              </a:ext>
            </a:extLst>
          </p:cNvPr>
          <p:cNvSpPr/>
          <p:nvPr/>
        </p:nvSpPr>
        <p:spPr>
          <a:xfrm>
            <a:off x="4372505"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chemeClr val="bg1"/>
                </a:solidFill>
              </a:rPr>
              <a:t>Store</a:t>
            </a:r>
          </a:p>
          <a:p>
            <a:pPr algn="ctr"/>
            <a:r>
              <a:rPr lang="en-US" dirty="0">
                <a:solidFill>
                  <a:schemeClr val="bg1"/>
                </a:solidFill>
              </a:rPr>
              <a:t>plugins</a:t>
            </a:r>
          </a:p>
        </p:txBody>
      </p:sp>
      <p:sp>
        <p:nvSpPr>
          <p:cNvPr id="163" name="Rectangle 162">
            <a:extLst>
              <a:ext uri="{FF2B5EF4-FFF2-40B4-BE49-F238E27FC236}">
                <a16:creationId xmlns:a16="http://schemas.microsoft.com/office/drawing/2014/main" id="{C6BE5F57-5503-9A40-90E4-A1BB57354915}"/>
              </a:ext>
            </a:extLst>
          </p:cNvPr>
          <p:cNvSpPr/>
          <p:nvPr/>
        </p:nvSpPr>
        <p:spPr>
          <a:xfrm>
            <a:off x="2957065"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Event</a:t>
            </a:r>
          </a:p>
          <a:p>
            <a:pPr algn="ctr"/>
            <a:r>
              <a:rPr lang="en-US" dirty="0">
                <a:solidFill>
                  <a:schemeClr val="bg1"/>
                </a:solidFill>
              </a:rPr>
              <a:t>plugins</a:t>
            </a:r>
          </a:p>
        </p:txBody>
      </p:sp>
      <p:sp>
        <p:nvSpPr>
          <p:cNvPr id="164" name="Rectangle 163">
            <a:extLst>
              <a:ext uri="{FF2B5EF4-FFF2-40B4-BE49-F238E27FC236}">
                <a16:creationId xmlns:a16="http://schemas.microsoft.com/office/drawing/2014/main" id="{798B3A34-9BC3-EC4A-B0DE-4F1BDDBCD078}"/>
              </a:ext>
            </a:extLst>
          </p:cNvPr>
          <p:cNvSpPr/>
          <p:nvPr/>
        </p:nvSpPr>
        <p:spPr>
          <a:xfrm>
            <a:off x="5382939"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solidFill>
                  <a:schemeClr val="bg1"/>
                </a:solidFill>
              </a:rPr>
              <a:t>Alert</a:t>
            </a:r>
          </a:p>
          <a:p>
            <a:pPr algn="ctr"/>
            <a:r>
              <a:rPr lang="en-US" dirty="0">
                <a:solidFill>
                  <a:schemeClr val="bg1"/>
                </a:solidFill>
              </a:rPr>
              <a:t>plugins</a:t>
            </a:r>
          </a:p>
        </p:txBody>
      </p:sp>
      <p:cxnSp>
        <p:nvCxnSpPr>
          <p:cNvPr id="165" name="Straight Arrow Connector 164">
            <a:extLst>
              <a:ext uri="{FF2B5EF4-FFF2-40B4-BE49-F238E27FC236}">
                <a16:creationId xmlns:a16="http://schemas.microsoft.com/office/drawing/2014/main" id="{A7033F81-D9A2-1646-8315-2817C6C455C3}"/>
              </a:ext>
            </a:extLst>
          </p:cNvPr>
          <p:cNvCxnSpPr>
            <a:stCxn id="161" idx="3"/>
            <a:endCxn id="162" idx="1"/>
          </p:cNvCxnSpPr>
          <p:nvPr/>
        </p:nvCxnSpPr>
        <p:spPr>
          <a:xfrm>
            <a:off x="3698187"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6" name="Straight Arrow Connector 165">
            <a:extLst>
              <a:ext uri="{FF2B5EF4-FFF2-40B4-BE49-F238E27FC236}">
                <a16:creationId xmlns:a16="http://schemas.microsoft.com/office/drawing/2014/main" id="{BC7F63C4-A258-BD49-9EBC-E14F0A925A2A}"/>
              </a:ext>
            </a:extLst>
          </p:cNvPr>
          <p:cNvCxnSpPr>
            <a:cxnSpLocks/>
          </p:cNvCxnSpPr>
          <p:nvPr/>
        </p:nvCxnSpPr>
        <p:spPr>
          <a:xfrm>
            <a:off x="3245093"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7" name="Straight Arrow Connector 166">
            <a:extLst>
              <a:ext uri="{FF2B5EF4-FFF2-40B4-BE49-F238E27FC236}">
                <a16:creationId xmlns:a16="http://schemas.microsoft.com/office/drawing/2014/main" id="{69BFFE15-C45E-8444-A3A6-5F328FF326D8}"/>
              </a:ext>
            </a:extLst>
          </p:cNvPr>
          <p:cNvCxnSpPr>
            <a:cxnSpLocks/>
          </p:cNvCxnSpPr>
          <p:nvPr/>
        </p:nvCxnSpPr>
        <p:spPr>
          <a:xfrm flipV="1">
            <a:off x="4701934"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68" name="Straight Arrow Connector 167">
            <a:extLst>
              <a:ext uri="{FF2B5EF4-FFF2-40B4-BE49-F238E27FC236}">
                <a16:creationId xmlns:a16="http://schemas.microsoft.com/office/drawing/2014/main" id="{D801128E-D919-9345-97A5-8CDB55708AF8}"/>
              </a:ext>
            </a:extLst>
          </p:cNvPr>
          <p:cNvCxnSpPr>
            <a:stCxn id="163" idx="3"/>
            <a:endCxn id="164" idx="1"/>
          </p:cNvCxnSpPr>
          <p:nvPr/>
        </p:nvCxnSpPr>
        <p:spPr>
          <a:xfrm flipV="1">
            <a:off x="4948704"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9" name="Can 168">
            <a:extLst>
              <a:ext uri="{FF2B5EF4-FFF2-40B4-BE49-F238E27FC236}">
                <a16:creationId xmlns:a16="http://schemas.microsoft.com/office/drawing/2014/main" id="{5C52C126-90E3-4741-BD73-9D606189FD94}"/>
              </a:ext>
            </a:extLst>
          </p:cNvPr>
          <p:cNvSpPr/>
          <p:nvPr/>
        </p:nvSpPr>
        <p:spPr>
          <a:xfrm>
            <a:off x="7899991"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Store</a:t>
            </a:r>
          </a:p>
        </p:txBody>
      </p:sp>
      <p:cxnSp>
        <p:nvCxnSpPr>
          <p:cNvPr id="170" name="Elbow Connector 169">
            <a:extLst>
              <a:ext uri="{FF2B5EF4-FFF2-40B4-BE49-F238E27FC236}">
                <a16:creationId xmlns:a16="http://schemas.microsoft.com/office/drawing/2014/main" id="{CF13720E-F914-0248-850B-4C75E2F2AA02}"/>
              </a:ext>
            </a:extLst>
          </p:cNvPr>
          <p:cNvCxnSpPr>
            <a:cxnSpLocks/>
          </p:cNvCxnSpPr>
          <p:nvPr/>
        </p:nvCxnSpPr>
        <p:spPr>
          <a:xfrm rot="10800000" flipV="1">
            <a:off x="781958"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71" name="Elbow Connector 170">
            <a:extLst>
              <a:ext uri="{FF2B5EF4-FFF2-40B4-BE49-F238E27FC236}">
                <a16:creationId xmlns:a16="http://schemas.microsoft.com/office/drawing/2014/main" id="{A1B75E1D-B7A2-194E-B8AD-0C030EE7FCEE}"/>
              </a:ext>
            </a:extLst>
          </p:cNvPr>
          <p:cNvCxnSpPr>
            <a:cxnSpLocks/>
            <a:stCxn id="161" idx="1"/>
          </p:cNvCxnSpPr>
          <p:nvPr/>
        </p:nvCxnSpPr>
        <p:spPr>
          <a:xfrm rot="10800000" flipV="1">
            <a:off x="333602"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72" name="Straight Arrow Connector 171">
            <a:extLst>
              <a:ext uri="{FF2B5EF4-FFF2-40B4-BE49-F238E27FC236}">
                <a16:creationId xmlns:a16="http://schemas.microsoft.com/office/drawing/2014/main" id="{9F9FAB58-7C45-C140-AFEB-4D4F2AF339C1}"/>
              </a:ext>
            </a:extLst>
          </p:cNvPr>
          <p:cNvCxnSpPr>
            <a:cxnSpLocks/>
            <a:stCxn id="162" idx="3"/>
          </p:cNvCxnSpPr>
          <p:nvPr/>
        </p:nvCxnSpPr>
        <p:spPr>
          <a:xfrm flipV="1">
            <a:off x="6364144"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73" name="Rounded Rectangular Callout 172">
            <a:extLst>
              <a:ext uri="{FF2B5EF4-FFF2-40B4-BE49-F238E27FC236}">
                <a16:creationId xmlns:a16="http://schemas.microsoft.com/office/drawing/2014/main" id="{AC1ED37E-A0D7-4E40-8F3F-7B73AFAF6626}"/>
              </a:ext>
            </a:extLst>
          </p:cNvPr>
          <p:cNvSpPr/>
          <p:nvPr/>
        </p:nvSpPr>
        <p:spPr>
          <a:xfrm>
            <a:off x="8058484"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Alert</a:t>
            </a:r>
          </a:p>
        </p:txBody>
      </p:sp>
      <p:cxnSp>
        <p:nvCxnSpPr>
          <p:cNvPr id="174" name="Straight Arrow Connector 173">
            <a:extLst>
              <a:ext uri="{FF2B5EF4-FFF2-40B4-BE49-F238E27FC236}">
                <a16:creationId xmlns:a16="http://schemas.microsoft.com/office/drawing/2014/main" id="{2561E3DD-9A1E-3E44-8B05-869CF9C87125}"/>
              </a:ext>
            </a:extLst>
          </p:cNvPr>
          <p:cNvCxnSpPr>
            <a:cxnSpLocks/>
            <a:stCxn id="164" idx="3"/>
          </p:cNvCxnSpPr>
          <p:nvPr/>
        </p:nvCxnSpPr>
        <p:spPr>
          <a:xfrm flipV="1">
            <a:off x="7374578"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75" name="Cloud 174">
            <a:extLst>
              <a:ext uri="{FF2B5EF4-FFF2-40B4-BE49-F238E27FC236}">
                <a16:creationId xmlns:a16="http://schemas.microsoft.com/office/drawing/2014/main" id="{E39F6D88-29D0-5940-A3CA-DEF54F69445F}"/>
              </a:ext>
            </a:extLst>
          </p:cNvPr>
          <p:cNvSpPr/>
          <p:nvPr/>
        </p:nvSpPr>
        <p:spPr>
          <a:xfrm>
            <a:off x="69535"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a:t>Cloud</a:t>
            </a:r>
          </a:p>
        </p:txBody>
      </p:sp>
      <p:sp>
        <p:nvSpPr>
          <p:cNvPr id="176" name="Google Shape;618;p37">
            <a:extLst>
              <a:ext uri="{FF2B5EF4-FFF2-40B4-BE49-F238E27FC236}">
                <a16:creationId xmlns:a16="http://schemas.microsoft.com/office/drawing/2014/main" id="{BC6B106C-DEAC-D343-8143-FC62C3EADAE8}"/>
              </a:ext>
            </a:extLst>
          </p:cNvPr>
          <p:cNvSpPr/>
          <p:nvPr/>
        </p:nvSpPr>
        <p:spPr>
          <a:xfrm>
            <a:off x="333602" y="623919"/>
            <a:ext cx="303511" cy="303511"/>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6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7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9" grpId="0" animBg="1"/>
      <p:bldP spid="173" grpId="0" animBg="1"/>
      <p:bldP spid="17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0" name="Google Shape;320;p2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lvl="0"/>
            <a:r>
              <a:rPr lang="en-US" dirty="0"/>
              <a:t>How the data looks?</a:t>
            </a:r>
            <a:endParaRPr dirty="0"/>
          </a:p>
        </p:txBody>
      </p:sp>
      <p:sp>
        <p:nvSpPr>
          <p:cNvPr id="321" name="Google Shape;321;p2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dirty="0"/>
          </a:p>
        </p:txBody>
      </p:sp>
      <p:sp>
        <p:nvSpPr>
          <p:cNvPr id="322" name="Google Shape;322;p22"/>
          <p:cNvSpPr/>
          <p:nvPr/>
        </p:nvSpPr>
        <p:spPr>
          <a:xfrm>
            <a:off x="1908675" y="1952245"/>
            <a:ext cx="2386800" cy="2386800"/>
          </a:xfrm>
          <a:prstGeom prst="diamond">
            <a:avLst/>
          </a:prstGeom>
          <a:solidFill>
            <a:srgbClr val="C7D3E6"/>
          </a:solidFill>
          <a:ln w="38100" cap="flat" cmpd="sng">
            <a:solidFill>
              <a:srgbClr val="92A8C8"/>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263248"/>
                </a:solidFill>
                <a:latin typeface="Roboto Condensed"/>
                <a:ea typeface="Roboto Condensed"/>
                <a:cs typeface="Roboto Condensed"/>
                <a:sym typeface="Roboto Condensed"/>
              </a:rPr>
              <a:t>EXT</a:t>
            </a:r>
            <a:endParaRPr dirty="0">
              <a:solidFill>
                <a:srgbClr val="263248"/>
              </a:solidFill>
              <a:latin typeface="Roboto Condensed"/>
              <a:ea typeface="Roboto Condensed"/>
              <a:cs typeface="Roboto Condensed"/>
              <a:sym typeface="Roboto Condensed"/>
            </a:endParaRPr>
          </a:p>
        </p:txBody>
      </p:sp>
      <p:sp>
        <p:nvSpPr>
          <p:cNvPr id="323" name="Google Shape;323;p22"/>
          <p:cNvSpPr/>
          <p:nvPr/>
        </p:nvSpPr>
        <p:spPr>
          <a:xfrm>
            <a:off x="131475" y="1952245"/>
            <a:ext cx="2386800" cy="2386800"/>
          </a:xfrm>
          <a:prstGeom prst="diamond">
            <a:avLst/>
          </a:prstGeom>
          <a:noFill/>
          <a:ln w="76200" cap="flat" cmpd="sng">
            <a:solidFill>
              <a:srgbClr val="FF9800"/>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D26F00"/>
                </a:solidFill>
                <a:latin typeface="Roboto Condensed"/>
                <a:ea typeface="Roboto Condensed"/>
                <a:cs typeface="Roboto Condensed"/>
                <a:sym typeface="Roboto Condensed"/>
              </a:rPr>
              <a:t>RAW</a:t>
            </a:r>
            <a:endParaRPr dirty="0">
              <a:solidFill>
                <a:srgbClr val="D26F00"/>
              </a:solidFill>
              <a:latin typeface="Roboto Condensed"/>
              <a:ea typeface="Roboto Condensed"/>
              <a:cs typeface="Roboto Condensed"/>
              <a:sym typeface="Roboto Condensed"/>
            </a:endParaRPr>
          </a:p>
        </p:txBody>
      </p:sp>
      <p:sp>
        <p:nvSpPr>
          <p:cNvPr id="324" name="Google Shape;324;p22"/>
          <p:cNvSpPr/>
          <p:nvPr/>
        </p:nvSpPr>
        <p:spPr>
          <a:xfrm>
            <a:off x="3685875" y="1952245"/>
            <a:ext cx="2386800" cy="2386800"/>
          </a:xfrm>
          <a:prstGeom prst="diamond">
            <a:avLst/>
          </a:prstGeom>
          <a:noFill/>
          <a:ln w="76200" cap="flat" cmpd="sng">
            <a:solidFill>
              <a:srgbClr val="FF9800"/>
            </a:solidFill>
            <a:prstDash val="solid"/>
            <a:miter lim="8000"/>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D26F00"/>
                </a:solidFill>
                <a:latin typeface="Roboto Condensed"/>
                <a:ea typeface="Roboto Condensed"/>
                <a:cs typeface="Roboto Condensed"/>
                <a:sym typeface="Roboto Condensed"/>
              </a:rPr>
              <a:t>COM</a:t>
            </a:r>
            <a:endParaRPr dirty="0">
              <a:solidFill>
                <a:srgbClr val="D26F00"/>
              </a:solidFill>
              <a:latin typeface="Roboto Condensed"/>
              <a:ea typeface="Roboto Condensed"/>
              <a:cs typeface="Roboto Condensed"/>
              <a:sym typeface="Roboto Condensed"/>
            </a:endParaRPr>
          </a:p>
        </p:txBody>
      </p:sp>
      <p:sp>
        <p:nvSpPr>
          <p:cNvPr id="20" name="Google Shape;285;p19">
            <a:extLst>
              <a:ext uri="{FF2B5EF4-FFF2-40B4-BE49-F238E27FC236}">
                <a16:creationId xmlns:a16="http://schemas.microsoft.com/office/drawing/2014/main" id="{11D8EC3F-346B-F847-B7E2-12594B9A0644}"/>
              </a:ext>
            </a:extLst>
          </p:cNvPr>
          <p:cNvSpPr txBox="1">
            <a:spLocks/>
          </p:cNvSpPr>
          <p:nvPr/>
        </p:nvSpPr>
        <p:spPr>
          <a:xfrm>
            <a:off x="6672140" y="1790695"/>
            <a:ext cx="2471860"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 sz="1600" b="1" dirty="0"/>
              <a:t>Record JSON</a:t>
            </a:r>
          </a:p>
          <a:p>
            <a:pPr>
              <a:spcBef>
                <a:spcPts val="600"/>
              </a:spcBef>
            </a:pPr>
            <a:r>
              <a:rPr lang="en" sz="2000" b="1" dirty="0"/>
              <a:t>{</a:t>
            </a:r>
          </a:p>
          <a:p>
            <a:pPr lvl="1">
              <a:spcBef>
                <a:spcPts val="600"/>
              </a:spcBef>
            </a:pPr>
            <a:r>
              <a:rPr lang="en-US" sz="2000" b="1" dirty="0"/>
              <a:t>        “r</a:t>
            </a:r>
            <a:r>
              <a:rPr lang="en" sz="2000" b="1" dirty="0"/>
              <a:t>aw”: {…},</a:t>
            </a:r>
          </a:p>
          <a:p>
            <a:pPr lvl="1">
              <a:spcBef>
                <a:spcPts val="600"/>
              </a:spcBef>
            </a:pPr>
            <a:r>
              <a:rPr lang="en" sz="2000" b="1" dirty="0"/>
              <a:t>        “</a:t>
            </a:r>
            <a:r>
              <a:rPr lang="en" sz="2000" b="1" dirty="0" err="1"/>
              <a:t>ext</a:t>
            </a:r>
            <a:r>
              <a:rPr lang="en" sz="2000" b="1" dirty="0"/>
              <a:t>”: {…},</a:t>
            </a:r>
          </a:p>
          <a:p>
            <a:pPr lvl="1">
              <a:spcBef>
                <a:spcPts val="600"/>
              </a:spcBef>
            </a:pPr>
            <a:r>
              <a:rPr lang="en" sz="2000" b="1" dirty="0"/>
              <a:t>        “com”: {…}</a:t>
            </a:r>
          </a:p>
          <a:p>
            <a:pPr>
              <a:spcBef>
                <a:spcPts val="600"/>
              </a:spcBef>
            </a:pPr>
            <a:r>
              <a:rPr lang="en" sz="2000" b="1" dirty="0"/>
              <a:t>}</a:t>
            </a:r>
          </a:p>
        </p:txBody>
      </p:sp>
      <p:grpSp>
        <p:nvGrpSpPr>
          <p:cNvPr id="21" name="Google Shape;606;p37">
            <a:extLst>
              <a:ext uri="{FF2B5EF4-FFF2-40B4-BE49-F238E27FC236}">
                <a16:creationId xmlns:a16="http://schemas.microsoft.com/office/drawing/2014/main" id="{4F1FCD36-5B56-C14B-A877-50D3AB311393}"/>
              </a:ext>
            </a:extLst>
          </p:cNvPr>
          <p:cNvGrpSpPr/>
          <p:nvPr/>
        </p:nvGrpSpPr>
        <p:grpSpPr>
          <a:xfrm>
            <a:off x="264357" y="610549"/>
            <a:ext cx="330270" cy="330251"/>
            <a:chOff x="1923675" y="1633650"/>
            <a:chExt cx="436000" cy="435975"/>
          </a:xfrm>
        </p:grpSpPr>
        <p:sp>
          <p:nvSpPr>
            <p:cNvPr id="22" name="Google Shape;607;p37">
              <a:extLst>
                <a:ext uri="{FF2B5EF4-FFF2-40B4-BE49-F238E27FC236}">
                  <a16:creationId xmlns:a16="http://schemas.microsoft.com/office/drawing/2014/main" id="{93BE3E08-F47C-5E4C-9C4C-65718D15F277}"/>
                </a:ext>
              </a:extLst>
            </p:cNvPr>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08;p37">
              <a:extLst>
                <a:ext uri="{FF2B5EF4-FFF2-40B4-BE49-F238E27FC236}">
                  <a16:creationId xmlns:a16="http://schemas.microsoft.com/office/drawing/2014/main" id="{90923EA0-B3EB-8646-A86F-216A39330CDD}"/>
                </a:ext>
              </a:extLst>
            </p:cNvPr>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09;p37">
              <a:extLst>
                <a:ext uri="{FF2B5EF4-FFF2-40B4-BE49-F238E27FC236}">
                  <a16:creationId xmlns:a16="http://schemas.microsoft.com/office/drawing/2014/main" id="{928E404F-2CC2-5140-B9DC-3CC35124492E}"/>
                </a:ext>
              </a:extLst>
            </p:cNvPr>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0;p37">
              <a:extLst>
                <a:ext uri="{FF2B5EF4-FFF2-40B4-BE49-F238E27FC236}">
                  <a16:creationId xmlns:a16="http://schemas.microsoft.com/office/drawing/2014/main" id="{BD649CD9-67A8-6E45-ABAB-C4DF1497755D}"/>
                </a:ext>
              </a:extLst>
            </p:cNvPr>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1;p37">
              <a:extLst>
                <a:ext uri="{FF2B5EF4-FFF2-40B4-BE49-F238E27FC236}">
                  <a16:creationId xmlns:a16="http://schemas.microsoft.com/office/drawing/2014/main" id="{72A5B720-B3CF-2A45-80EF-62EC0504F0B1}"/>
                </a:ext>
              </a:extLst>
            </p:cNvPr>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12;p37">
              <a:extLst>
                <a:ext uri="{FF2B5EF4-FFF2-40B4-BE49-F238E27FC236}">
                  <a16:creationId xmlns:a16="http://schemas.microsoft.com/office/drawing/2014/main" id="{DD9E874B-E6DB-BA42-8BEE-B37B59C378CD}"/>
                </a:ext>
              </a:extLst>
            </p:cNvPr>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2098122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9"/>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RAW Bucket</a:t>
            </a:r>
            <a:endParaRPr/>
          </a:p>
        </p:txBody>
      </p:sp>
      <p:sp>
        <p:nvSpPr>
          <p:cNvPr id="284" name="Google Shape;284;p19"/>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What it is?</a:t>
            </a:r>
            <a:endParaRPr b="1"/>
          </a:p>
          <a:p>
            <a:pPr marL="0" lvl="0" indent="0" algn="l" rtl="0">
              <a:spcBef>
                <a:spcPts val="1000"/>
              </a:spcBef>
              <a:spcAft>
                <a:spcPts val="1000"/>
              </a:spcAft>
              <a:buNone/>
            </a:pPr>
            <a:r>
              <a:rPr lang="en"/>
              <a:t>It contains the data pulled by the cloud plugin in its original format.</a:t>
            </a:r>
            <a:endParaRPr/>
          </a:p>
        </p:txBody>
      </p:sp>
      <p:sp>
        <p:nvSpPr>
          <p:cNvPr id="285" name="Google Shape;285;p19"/>
          <p:cNvSpPr txBox="1">
            <a:spLocks noGrp="1"/>
          </p:cNvSpPr>
          <p:nvPr>
            <p:ph type="body" idx="2"/>
          </p:nvPr>
        </p:nvSpPr>
        <p:spPr>
          <a:xfrm>
            <a:off x="3118349" y="636311"/>
            <a:ext cx="5467831" cy="4114613"/>
          </a:xfrm>
          <a:prstGeom prst="rect">
            <a:avLst/>
          </a:prstGeom>
          <a:solidFill>
            <a:schemeClr val="bg1"/>
          </a:solidFill>
        </p:spPr>
        <p:txBody>
          <a:bodyPr spcFirstLastPara="1" wrap="square" lIns="91425" tIns="91425" rIns="91425" bIns="91425" anchor="t" anchorCtr="0">
            <a:noAutofit/>
          </a:bodyPr>
          <a:lstStyle/>
          <a:p>
            <a:pPr marL="0" lvl="0" indent="0" algn="l" rtl="0">
              <a:spcBef>
                <a:spcPts val="600"/>
              </a:spcBef>
              <a:spcAft>
                <a:spcPts val="0"/>
              </a:spcAft>
              <a:buNone/>
            </a:pPr>
            <a:r>
              <a:rPr lang="en" sz="2800" b="1" dirty="0"/>
              <a:t>Example</a:t>
            </a:r>
          </a:p>
          <a:p>
            <a:pPr marL="0" lvl="0" indent="0">
              <a:buNone/>
            </a:pPr>
            <a:r>
              <a:rPr lang="en-US" sz="2000" b="1" dirty="0"/>
              <a:t>{</a:t>
            </a:r>
          </a:p>
          <a:p>
            <a:pPr marL="0" lvl="0" indent="0">
              <a:buNone/>
            </a:pPr>
            <a:r>
              <a:rPr lang="en-US" sz="2000" b="1" dirty="0"/>
              <a:t>    "id": ”</a:t>
            </a:r>
            <a:r>
              <a:rPr lang="en-US" sz="2000" b="1" dirty="0" err="1"/>
              <a:t>sample_subscription</a:t>
            </a:r>
            <a:r>
              <a:rPr lang="en-US" sz="2000" b="1" dirty="0"/>
              <a:t>/</a:t>
            </a:r>
            <a:r>
              <a:rPr lang="en-US" sz="2000" b="1" dirty="0" err="1"/>
              <a:t>sample_resource</a:t>
            </a:r>
            <a:r>
              <a:rPr lang="en-US" sz="2000" b="1" dirty="0"/>
              <a:t>",</a:t>
            </a:r>
          </a:p>
          <a:p>
            <a:pPr marL="0" lvl="0" indent="0">
              <a:buNone/>
            </a:pPr>
            <a:r>
              <a:rPr lang="en-US" sz="2000" b="1" dirty="0"/>
              <a:t>    "name": "</a:t>
            </a:r>
            <a:r>
              <a:rPr lang="en-US" sz="2000" b="1" dirty="0" err="1"/>
              <a:t>myVM</a:t>
            </a:r>
            <a:r>
              <a:rPr lang="en-US" sz="2000" b="1" dirty="0"/>
              <a:t>",</a:t>
            </a:r>
          </a:p>
          <a:p>
            <a:pPr marL="0" lvl="0" indent="0">
              <a:buNone/>
            </a:pPr>
            <a:r>
              <a:rPr lang="en-US" sz="2000" b="1" dirty="0"/>
              <a:t>    "type": ”</a:t>
            </a:r>
            <a:r>
              <a:rPr lang="en-US" sz="2000" b="1" dirty="0" err="1"/>
              <a:t>virtualmachine</a:t>
            </a:r>
            <a:r>
              <a:rPr lang="en-US" sz="2000" b="1" dirty="0"/>
              <a:t>",</a:t>
            </a:r>
          </a:p>
          <a:p>
            <a:pPr marL="0" lvl="0" indent="0">
              <a:buNone/>
            </a:pPr>
            <a:r>
              <a:rPr lang="en-US" sz="2000" b="1" dirty="0"/>
              <a:t>    "location": ”</a:t>
            </a:r>
            <a:r>
              <a:rPr lang="en-US" sz="2000" b="1" dirty="0" err="1"/>
              <a:t>india</a:t>
            </a:r>
            <a:r>
              <a:rPr lang="en-US" sz="2000" b="1" dirty="0"/>
              <a:t>",</a:t>
            </a:r>
          </a:p>
          <a:p>
            <a:pPr marL="0" lvl="0" indent="0">
              <a:buNone/>
            </a:pPr>
            <a:r>
              <a:rPr lang="en-US" sz="2000" b="1" dirty="0"/>
              <a:t> "</a:t>
            </a:r>
            <a:r>
              <a:rPr lang="en-US" sz="2000" b="1" dirty="0" err="1"/>
              <a:t>hardware_profile</a:t>
            </a:r>
            <a:r>
              <a:rPr lang="en-US" sz="2000" b="1" dirty="0"/>
              <a:t>": {</a:t>
            </a:r>
          </a:p>
          <a:p>
            <a:pPr marL="0" lvl="0" indent="0">
              <a:buNone/>
            </a:pPr>
            <a:r>
              <a:rPr lang="en-US" sz="2000" b="1" dirty="0"/>
              <a:t>      "</a:t>
            </a:r>
            <a:r>
              <a:rPr lang="en-US" sz="2000" b="1" dirty="0" err="1"/>
              <a:t>vm_size</a:t>
            </a:r>
            <a:r>
              <a:rPr lang="en-US" sz="2000" b="1" dirty="0"/>
              <a:t>": ”standard"</a:t>
            </a:r>
          </a:p>
          <a:p>
            <a:pPr marL="0" lvl="0" indent="0">
              <a:buNone/>
            </a:pPr>
            <a:r>
              <a:rPr lang="en-US" sz="2000" b="1" dirty="0"/>
              <a:t>    }</a:t>
            </a:r>
          </a:p>
          <a:p>
            <a:pPr marL="0" lvl="0" indent="0">
              <a:buNone/>
            </a:pPr>
            <a:r>
              <a:rPr lang="en-US" sz="2000" b="1" dirty="0"/>
              <a:t>}</a:t>
            </a:r>
          </a:p>
          <a:p>
            <a:pPr marL="0" lvl="0" indent="0">
              <a:buNone/>
            </a:pPr>
            <a:endParaRPr lang="en" sz="1050" b="1" dirty="0"/>
          </a:p>
        </p:txBody>
      </p:sp>
      <p:sp>
        <p:nvSpPr>
          <p:cNvPr id="287" name="Google Shape;287;p1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grpSp>
        <p:nvGrpSpPr>
          <p:cNvPr id="288" name="Google Shape;288;p19"/>
          <p:cNvGrpSpPr/>
          <p:nvPr/>
        </p:nvGrpSpPr>
        <p:grpSpPr>
          <a:xfrm>
            <a:off x="312466" y="587260"/>
            <a:ext cx="309022" cy="376837"/>
            <a:chOff x="596350" y="929175"/>
            <a:chExt cx="407950" cy="497475"/>
          </a:xfrm>
        </p:grpSpPr>
        <p:sp>
          <p:nvSpPr>
            <p:cNvPr id="289" name="Google Shape;289;p1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039591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9"/>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EXT Bucket</a:t>
            </a:r>
            <a:endParaRPr/>
          </a:p>
        </p:txBody>
      </p:sp>
      <p:sp>
        <p:nvSpPr>
          <p:cNvPr id="284" name="Google Shape;284;p19"/>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What it is?</a:t>
            </a:r>
          </a:p>
          <a:p>
            <a:pPr marL="0" lvl="0" indent="0" algn="l" rtl="0">
              <a:spcBef>
                <a:spcPts val="1000"/>
              </a:spcBef>
              <a:spcAft>
                <a:spcPts val="1000"/>
              </a:spcAft>
              <a:buNone/>
            </a:pPr>
            <a:r>
              <a:rPr lang="en-US"/>
              <a:t>Extended and derived data specific to a cloud </a:t>
            </a:r>
          </a:p>
        </p:txBody>
      </p:sp>
      <p:sp>
        <p:nvSpPr>
          <p:cNvPr id="285" name="Google Shape;285;p19"/>
          <p:cNvSpPr txBox="1">
            <a:spLocks noGrp="1"/>
          </p:cNvSpPr>
          <p:nvPr>
            <p:ph type="body" idx="2"/>
          </p:nvPr>
        </p:nvSpPr>
        <p:spPr>
          <a:xfrm>
            <a:off x="3233636" y="191400"/>
            <a:ext cx="5612652" cy="4760700"/>
          </a:xfrm>
          <a:prstGeom prst="rect">
            <a:avLst/>
          </a:prstGeom>
          <a:solidFill>
            <a:schemeClr val="bg1"/>
          </a:solidFill>
        </p:spPr>
        <p:txBody>
          <a:bodyPr spcFirstLastPara="1" wrap="square" lIns="91425" tIns="91425" rIns="91425" bIns="91425" anchor="t" anchorCtr="0">
            <a:noAutofit/>
          </a:bodyPr>
          <a:lstStyle/>
          <a:p>
            <a:pPr marL="0" lvl="0" indent="0" algn="l" rtl="0">
              <a:spcBef>
                <a:spcPts val="600"/>
              </a:spcBef>
              <a:spcAft>
                <a:spcPts val="0"/>
              </a:spcAft>
              <a:buNone/>
            </a:pPr>
            <a:r>
              <a:rPr lang="en" sz="2400" b="1" dirty="0"/>
              <a:t>Example</a:t>
            </a:r>
          </a:p>
          <a:p>
            <a:pPr marL="0" lvl="0" indent="0" algn="l" rtl="0">
              <a:spcBef>
                <a:spcPts val="600"/>
              </a:spcBef>
              <a:spcAft>
                <a:spcPts val="0"/>
              </a:spcAft>
              <a:buNone/>
            </a:pPr>
            <a:endParaRPr lang="en" sz="2400" b="1" dirty="0"/>
          </a:p>
          <a:p>
            <a:pPr marL="0" lvl="0" indent="0">
              <a:buNone/>
            </a:pPr>
            <a:r>
              <a:rPr lang="en-US" sz="2400" b="1" dirty="0"/>
              <a:t>"</a:t>
            </a:r>
            <a:r>
              <a:rPr lang="en-US" sz="2400" b="1" dirty="0" err="1"/>
              <a:t>ext</a:t>
            </a:r>
            <a:r>
              <a:rPr lang="en-US" sz="2400" b="1" dirty="0"/>
              <a:t>": {</a:t>
            </a:r>
          </a:p>
          <a:p>
            <a:pPr marL="0" lvl="0" indent="0">
              <a:buNone/>
            </a:pPr>
            <a:r>
              <a:rPr lang="en-US" sz="2400" b="1" dirty="0"/>
              <a:t>    "</a:t>
            </a:r>
            <a:r>
              <a:rPr lang="en-US" sz="2400" b="1" dirty="0" err="1"/>
              <a:t>cloud_type</a:t>
            </a:r>
            <a:r>
              <a:rPr lang="en-US" sz="2400" b="1" dirty="0"/>
              <a:t>": ”</a:t>
            </a:r>
            <a:r>
              <a:rPr lang="en-US" sz="2400" b="1" dirty="0" err="1"/>
              <a:t>xyz</a:t>
            </a:r>
            <a:r>
              <a:rPr lang="en-US" sz="2400" b="1" dirty="0"/>
              <a:t>",</a:t>
            </a:r>
          </a:p>
          <a:p>
            <a:pPr marL="0" lvl="0" indent="0">
              <a:buNone/>
            </a:pPr>
            <a:r>
              <a:rPr lang="en-US" sz="2400" b="1" dirty="0"/>
              <a:t>    "</a:t>
            </a:r>
            <a:r>
              <a:rPr lang="en-US" sz="2400" b="1" dirty="0" err="1"/>
              <a:t>record_type</a:t>
            </a:r>
            <a:r>
              <a:rPr lang="en-US" sz="2400" b="1" dirty="0"/>
              <a:t>": "</a:t>
            </a:r>
            <a:r>
              <a:rPr lang="en-US" sz="2400" b="1" dirty="0" err="1"/>
              <a:t>virtual_machine</a:t>
            </a:r>
            <a:r>
              <a:rPr lang="en-US" sz="2400" b="1" dirty="0"/>
              <a:t>",</a:t>
            </a:r>
          </a:p>
          <a:p>
            <a:pPr marL="0" lvl="0" indent="0">
              <a:buNone/>
            </a:pPr>
            <a:r>
              <a:rPr lang="en-US" sz="2400" b="1" dirty="0"/>
              <a:t>    "</a:t>
            </a:r>
            <a:r>
              <a:rPr lang="en-US" sz="2400" b="1" dirty="0" err="1"/>
              <a:t>subscription_id</a:t>
            </a:r>
            <a:r>
              <a:rPr lang="en-US" sz="2400" b="1" dirty="0"/>
              <a:t>": ”</a:t>
            </a:r>
            <a:r>
              <a:rPr lang="en-US" sz="2400" b="1" dirty="0" err="1"/>
              <a:t>sample_subscription</a:t>
            </a:r>
            <a:r>
              <a:rPr lang="en-US" sz="2400" b="1" dirty="0"/>
              <a:t>",</a:t>
            </a:r>
          </a:p>
          <a:p>
            <a:pPr marL="0" lvl="0" indent="0">
              <a:buNone/>
            </a:pPr>
            <a:r>
              <a:rPr lang="en-US" sz="2400" b="1" dirty="0"/>
              <a:t>    "</a:t>
            </a:r>
            <a:r>
              <a:rPr lang="en-US" sz="2400" b="1" dirty="0" err="1"/>
              <a:t>subscription_state</a:t>
            </a:r>
            <a:r>
              <a:rPr lang="en-US" sz="2400" b="1" dirty="0"/>
              <a:t>": "Enabled",</a:t>
            </a:r>
          </a:p>
          <a:p>
            <a:pPr marL="0" lvl="0" indent="0">
              <a:buNone/>
            </a:pPr>
            <a:r>
              <a:rPr lang="en-US" sz="2400" b="1" dirty="0"/>
              <a:t>    "</a:t>
            </a:r>
            <a:r>
              <a:rPr lang="en-US" sz="2400" b="1" dirty="0" err="1"/>
              <a:t>power_state</a:t>
            </a:r>
            <a:r>
              <a:rPr lang="en-US" sz="2400" b="1" dirty="0"/>
              <a:t>": "running",</a:t>
            </a:r>
          </a:p>
          <a:p>
            <a:pPr marL="0" lvl="0" indent="0">
              <a:buNone/>
            </a:pPr>
            <a:r>
              <a:rPr lang="en-US" sz="2400" b="1" dirty="0"/>
              <a:t>    "</a:t>
            </a:r>
            <a:r>
              <a:rPr lang="en-US" sz="2400" b="1" dirty="0" err="1"/>
              <a:t>os_disk_encrypted</a:t>
            </a:r>
            <a:r>
              <a:rPr lang="en-US" sz="2400" b="1" dirty="0"/>
              <a:t>": false</a:t>
            </a:r>
          </a:p>
          <a:p>
            <a:pPr marL="0" lvl="0" indent="0">
              <a:buNone/>
            </a:pPr>
            <a:r>
              <a:rPr lang="en-US" sz="2400" b="1" dirty="0"/>
              <a:t>  }</a:t>
            </a:r>
            <a:endParaRPr lang="en" sz="2400" b="1" dirty="0"/>
          </a:p>
        </p:txBody>
      </p:sp>
      <p:sp>
        <p:nvSpPr>
          <p:cNvPr id="287" name="Google Shape;287;p1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grpSp>
        <p:nvGrpSpPr>
          <p:cNvPr id="288" name="Google Shape;288;p19"/>
          <p:cNvGrpSpPr/>
          <p:nvPr/>
        </p:nvGrpSpPr>
        <p:grpSpPr>
          <a:xfrm>
            <a:off x="312466" y="587260"/>
            <a:ext cx="309022" cy="376837"/>
            <a:chOff x="596350" y="929175"/>
            <a:chExt cx="407950" cy="497475"/>
          </a:xfrm>
        </p:grpSpPr>
        <p:sp>
          <p:nvSpPr>
            <p:cNvPr id="289" name="Google Shape;289;p1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190355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9"/>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COM Bucket</a:t>
            </a:r>
            <a:endParaRPr/>
          </a:p>
        </p:txBody>
      </p:sp>
      <p:sp>
        <p:nvSpPr>
          <p:cNvPr id="284" name="Google Shape;284;p19"/>
          <p:cNvSpPr txBox="1">
            <a:spLocks noGrp="1"/>
          </p:cNvSpPr>
          <p:nvPr>
            <p:ph type="body" idx="1"/>
          </p:nvPr>
        </p:nvSpPr>
        <p:spPr>
          <a:xfrm>
            <a:off x="870450" y="1545076"/>
            <a:ext cx="2247900" cy="2709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What it is?</a:t>
            </a:r>
          </a:p>
          <a:p>
            <a:pPr marL="0" lvl="0" indent="0" algn="l" rtl="0">
              <a:spcBef>
                <a:spcPts val="1000"/>
              </a:spcBef>
              <a:spcAft>
                <a:spcPts val="1000"/>
              </a:spcAft>
              <a:buNone/>
            </a:pPr>
            <a:r>
              <a:rPr lang="en-US"/>
              <a:t>This record bucket contains data common across all clouds</a:t>
            </a:r>
          </a:p>
        </p:txBody>
      </p:sp>
      <p:sp>
        <p:nvSpPr>
          <p:cNvPr id="285" name="Google Shape;285;p19"/>
          <p:cNvSpPr txBox="1">
            <a:spLocks noGrp="1"/>
          </p:cNvSpPr>
          <p:nvPr>
            <p:ph type="body" idx="2"/>
          </p:nvPr>
        </p:nvSpPr>
        <p:spPr>
          <a:xfrm>
            <a:off x="3148775" y="191400"/>
            <a:ext cx="5612652" cy="4760700"/>
          </a:xfrm>
          <a:prstGeom prst="rect">
            <a:avLst/>
          </a:prstGeom>
          <a:solidFill>
            <a:schemeClr val="bg1"/>
          </a:solidFill>
        </p:spPr>
        <p:txBody>
          <a:bodyPr spcFirstLastPara="1" wrap="square" lIns="91425" tIns="91425" rIns="91425" bIns="91425" anchor="t" anchorCtr="0">
            <a:noAutofit/>
          </a:bodyPr>
          <a:lstStyle/>
          <a:p>
            <a:pPr marL="0" lvl="0" indent="0" algn="l" rtl="0">
              <a:spcBef>
                <a:spcPts val="600"/>
              </a:spcBef>
              <a:spcAft>
                <a:spcPts val="0"/>
              </a:spcAft>
              <a:buNone/>
            </a:pPr>
            <a:r>
              <a:rPr lang="en" sz="2400" b="1" dirty="0"/>
              <a:t>Example</a:t>
            </a:r>
          </a:p>
          <a:p>
            <a:pPr marL="0" lvl="0" indent="0" algn="l" rtl="0">
              <a:spcBef>
                <a:spcPts val="600"/>
              </a:spcBef>
              <a:spcAft>
                <a:spcPts val="0"/>
              </a:spcAft>
              <a:buNone/>
            </a:pPr>
            <a:endParaRPr lang="en" sz="2400" b="1" dirty="0"/>
          </a:p>
          <a:p>
            <a:pPr marL="0" lvl="0" indent="0">
              <a:buNone/>
            </a:pPr>
            <a:r>
              <a:rPr lang="en-US" sz="1600" b="1" dirty="0"/>
              <a:t>"com": {</a:t>
            </a:r>
          </a:p>
          <a:p>
            <a:pPr marL="0" lvl="0" indent="0">
              <a:buNone/>
            </a:pPr>
            <a:r>
              <a:rPr lang="en-US" sz="1600" b="1" dirty="0"/>
              <a:t>    "</a:t>
            </a:r>
            <a:r>
              <a:rPr lang="en-US" sz="1600" b="1" dirty="0" err="1"/>
              <a:t>cloud_type</a:t>
            </a:r>
            <a:r>
              <a:rPr lang="en-US" sz="1600" b="1" dirty="0"/>
              <a:t>": ”</a:t>
            </a:r>
            <a:r>
              <a:rPr lang="en-US" sz="1600" b="1" dirty="0" err="1"/>
              <a:t>xyz</a:t>
            </a:r>
            <a:r>
              <a:rPr lang="en-US" sz="1600" b="1" dirty="0"/>
              <a:t>",</a:t>
            </a:r>
          </a:p>
          <a:p>
            <a:pPr marL="0" lvl="0" indent="0">
              <a:buNone/>
            </a:pPr>
            <a:r>
              <a:rPr lang="en-US" sz="1600" b="1" dirty="0"/>
              <a:t>    "</a:t>
            </a:r>
            <a:r>
              <a:rPr lang="en-US" sz="1600" b="1" dirty="0" err="1"/>
              <a:t>record_type</a:t>
            </a:r>
            <a:r>
              <a:rPr lang="en-US" sz="1600" b="1" dirty="0"/>
              <a:t>": "compute",</a:t>
            </a:r>
          </a:p>
          <a:p>
            <a:pPr marL="0" lvl="0" indent="0">
              <a:buNone/>
            </a:pPr>
            <a:r>
              <a:rPr lang="en-US" sz="1600" b="1" dirty="0"/>
              <a:t>    “description”: “Some security misconfiguration”,</a:t>
            </a:r>
          </a:p>
          <a:p>
            <a:pPr marL="0" lvl="0" indent="0">
              <a:buNone/>
            </a:pPr>
            <a:r>
              <a:rPr lang="en-US" sz="1600" b="1" dirty="0"/>
              <a:t>    “recommendation”: “fix this !!!”,</a:t>
            </a:r>
          </a:p>
          <a:p>
            <a:pPr marL="0" lvl="0" indent="0">
              <a:buNone/>
            </a:pPr>
            <a:r>
              <a:rPr lang="en-US" sz="1600" b="1" dirty="0"/>
              <a:t>    "reference": “</a:t>
            </a:r>
            <a:r>
              <a:rPr lang="en-US" sz="1600" b="1" dirty="0" err="1"/>
              <a:t>sample_subscription</a:t>
            </a:r>
            <a:r>
              <a:rPr lang="en-US" sz="1600" b="1" dirty="0"/>
              <a:t>/</a:t>
            </a:r>
            <a:r>
              <a:rPr lang="en-US" sz="1600" b="1" dirty="0" err="1"/>
              <a:t>sample_resource</a:t>
            </a:r>
            <a:r>
              <a:rPr lang="en-US" sz="1600" b="1" dirty="0"/>
              <a:t>",</a:t>
            </a:r>
          </a:p>
          <a:p>
            <a:pPr marL="0" lvl="0" indent="0">
              <a:buNone/>
            </a:pPr>
            <a:r>
              <a:rPr lang="en-US" sz="1600" b="1" dirty="0"/>
              <a:t>    "</a:t>
            </a:r>
            <a:r>
              <a:rPr lang="en-US" sz="1600" b="1" dirty="0" err="1"/>
              <a:t>audit_key</a:t>
            </a:r>
            <a:r>
              <a:rPr lang="en-US" sz="1600" b="1" dirty="0"/>
              <a:t>": "</a:t>
            </a:r>
            <a:r>
              <a:rPr lang="en-US" sz="1600" b="1" dirty="0" err="1"/>
              <a:t>mockaudit</a:t>
            </a:r>
            <a:r>
              <a:rPr lang="en-US" sz="1600" b="1" dirty="0"/>
              <a:t>",</a:t>
            </a:r>
          </a:p>
          <a:p>
            <a:pPr marL="0" lvl="0" indent="0">
              <a:buNone/>
            </a:pPr>
            <a:r>
              <a:rPr lang="en-US" sz="1600" b="1" dirty="0"/>
              <a:t>    "</a:t>
            </a:r>
            <a:r>
              <a:rPr lang="en-US" sz="1600" b="1" dirty="0" err="1"/>
              <a:t>audit_version</a:t>
            </a:r>
            <a:r>
              <a:rPr lang="en-US" sz="1600" b="1" dirty="0"/>
              <a:t>": "20190906_174513",</a:t>
            </a:r>
          </a:p>
          <a:p>
            <a:pPr marL="0" lvl="0" indent="0">
              <a:buNone/>
            </a:pPr>
            <a:r>
              <a:rPr lang="en-US" sz="1600" b="1" dirty="0"/>
              <a:t>    "</a:t>
            </a:r>
            <a:r>
              <a:rPr lang="en-US" sz="1600" b="1" dirty="0" err="1"/>
              <a:t>origin_key</a:t>
            </a:r>
            <a:r>
              <a:rPr lang="en-US" sz="1600" b="1" dirty="0"/>
              <a:t>": ”</a:t>
            </a:r>
            <a:r>
              <a:rPr lang="en-US" sz="1600" b="1" dirty="0" err="1"/>
              <a:t>cloudvm</a:t>
            </a:r>
            <a:r>
              <a:rPr lang="en-US" sz="1600" b="1" dirty="0"/>
              <a:t>",</a:t>
            </a:r>
          </a:p>
          <a:p>
            <a:pPr marL="0" lvl="0" indent="0">
              <a:buNone/>
            </a:pPr>
            <a:r>
              <a:rPr lang="en-US" sz="1600" b="1" dirty="0"/>
              <a:t>    "</a:t>
            </a:r>
            <a:r>
              <a:rPr lang="en-US" sz="1600" b="1" dirty="0" err="1"/>
              <a:t>origin_class</a:t>
            </a:r>
            <a:r>
              <a:rPr lang="en-US" sz="1600" b="1" dirty="0"/>
              <a:t>": ”</a:t>
            </a:r>
            <a:r>
              <a:rPr lang="en-US" sz="1600" b="1" dirty="0" err="1"/>
              <a:t>CloudVM</a:t>
            </a:r>
            <a:r>
              <a:rPr lang="en-US" sz="1600" b="1" dirty="0"/>
              <a:t>",</a:t>
            </a:r>
          </a:p>
          <a:p>
            <a:pPr marL="0" lvl="0" indent="0">
              <a:buNone/>
            </a:pPr>
            <a:r>
              <a:rPr lang="en-US" sz="1600" b="1" dirty="0"/>
              <a:t>    "</a:t>
            </a:r>
            <a:r>
              <a:rPr lang="en-US" sz="1600" b="1" dirty="0" err="1"/>
              <a:t>origin_worker</a:t>
            </a:r>
            <a:r>
              <a:rPr lang="en-US" sz="1600" b="1" dirty="0"/>
              <a:t>": "</a:t>
            </a:r>
            <a:r>
              <a:rPr lang="en-US" sz="1600" b="1" dirty="0" err="1"/>
              <a:t>mockaudit_cloudvm</a:t>
            </a:r>
            <a:r>
              <a:rPr lang="en-US" sz="1600" b="1" dirty="0"/>
              <a:t>”</a:t>
            </a:r>
          </a:p>
          <a:p>
            <a:pPr marL="0" lvl="0" indent="0">
              <a:buNone/>
            </a:pPr>
            <a:r>
              <a:rPr lang="en-US" sz="1600" b="1" dirty="0"/>
              <a:t>}</a:t>
            </a:r>
            <a:endParaRPr lang="en" sz="1050" b="1" dirty="0"/>
          </a:p>
        </p:txBody>
      </p:sp>
      <p:sp>
        <p:nvSpPr>
          <p:cNvPr id="287" name="Google Shape;287;p19"/>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grpSp>
        <p:nvGrpSpPr>
          <p:cNvPr id="288" name="Google Shape;288;p19"/>
          <p:cNvGrpSpPr/>
          <p:nvPr/>
        </p:nvGrpSpPr>
        <p:grpSpPr>
          <a:xfrm>
            <a:off x="312466" y="587260"/>
            <a:ext cx="309022" cy="376837"/>
            <a:chOff x="596350" y="929175"/>
            <a:chExt cx="407950" cy="497475"/>
          </a:xfrm>
        </p:grpSpPr>
        <p:sp>
          <p:nvSpPr>
            <p:cNvPr id="289" name="Google Shape;289;p19"/>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9"/>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9"/>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9"/>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9"/>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9"/>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9"/>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80791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13"/>
        <p:cNvGrpSpPr/>
        <p:nvPr/>
      </p:nvGrpSpPr>
      <p:grpSpPr>
        <a:xfrm>
          <a:off x="0" y="0"/>
          <a:ext cx="0" cy="0"/>
          <a:chOff x="0" y="0"/>
          <a:chExt cx="0" cy="0"/>
        </a:xfrm>
      </p:grpSpPr>
      <p:sp>
        <p:nvSpPr>
          <p:cNvPr id="314" name="Google Shape;314;p21"/>
          <p:cNvSpPr txBox="1">
            <a:spLocks noGrp="1"/>
          </p:cNvSpPr>
          <p:nvPr>
            <p:ph type="title" idx="4294967295"/>
          </p:nvPr>
        </p:nvSpPr>
        <p:spPr>
          <a:xfrm>
            <a:off x="1395736" y="1704541"/>
            <a:ext cx="5908831" cy="138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200" b="0">
                <a:solidFill>
                  <a:srgbClr val="FFFF00"/>
                </a:solidFill>
              </a:rPr>
              <a:t>Where to </a:t>
            </a:r>
            <a:r>
              <a:rPr lang="en-US" sz="6000">
                <a:solidFill>
                  <a:srgbClr val="FFFF00"/>
                </a:solidFill>
              </a:rPr>
              <a:t>START</a:t>
            </a:r>
            <a:r>
              <a:rPr lang="en-US" sz="4000" b="0">
                <a:solidFill>
                  <a:srgbClr val="FFFF00"/>
                </a:solidFill>
              </a:rPr>
              <a:t> </a:t>
            </a:r>
            <a:r>
              <a:rPr lang="en-US" sz="3200" b="0">
                <a:solidFill>
                  <a:srgbClr val="FFFF00"/>
                </a:solidFill>
              </a:rPr>
              <a:t>cloud auditing?</a:t>
            </a:r>
            <a:endParaRPr sz="3200">
              <a:solidFill>
                <a:srgbClr val="FFFF00"/>
              </a:solidFill>
            </a:endParaRPr>
          </a:p>
        </p:txBody>
      </p:sp>
      <p:sp>
        <p:nvSpPr>
          <p:cNvPr id="315" name="Google Shape;315;p21"/>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9"/>
        <p:cNvGrpSpPr/>
        <p:nvPr/>
      </p:nvGrpSpPr>
      <p:grpSpPr>
        <a:xfrm>
          <a:off x="0" y="0"/>
          <a:ext cx="0" cy="0"/>
          <a:chOff x="0" y="0"/>
          <a:chExt cx="0" cy="0"/>
        </a:xfrm>
      </p:grpSpPr>
      <p:sp>
        <p:nvSpPr>
          <p:cNvPr id="300" name="Google Shape;300;p20"/>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CIS Benchmarks for Cloud Audits</a:t>
            </a:r>
            <a:endParaRPr/>
          </a:p>
        </p:txBody>
      </p:sp>
      <p:sp>
        <p:nvSpPr>
          <p:cNvPr id="303" name="Google Shape;303;p2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grpSp>
        <p:nvGrpSpPr>
          <p:cNvPr id="304" name="Google Shape;304;p20"/>
          <p:cNvGrpSpPr/>
          <p:nvPr/>
        </p:nvGrpSpPr>
        <p:grpSpPr>
          <a:xfrm>
            <a:off x="299071" y="635918"/>
            <a:ext cx="335800" cy="279517"/>
            <a:chOff x="1247825" y="322750"/>
            <a:chExt cx="443300" cy="369000"/>
          </a:xfrm>
        </p:grpSpPr>
        <p:sp>
          <p:nvSpPr>
            <p:cNvPr id="305" name="Google Shape;305;p20"/>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0"/>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0"/>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0"/>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0"/>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FF243F64-4323-6348-A20A-CBBD7CFEBF21}"/>
              </a:ext>
            </a:extLst>
          </p:cNvPr>
          <p:cNvPicPr>
            <a:picLocks noChangeAspect="1"/>
          </p:cNvPicPr>
          <p:nvPr/>
        </p:nvPicPr>
        <p:blipFill>
          <a:blip r:embed="rId3"/>
          <a:stretch>
            <a:fillRect/>
          </a:stretch>
        </p:blipFill>
        <p:spPr>
          <a:xfrm>
            <a:off x="5433237" y="1327350"/>
            <a:ext cx="3339838" cy="3309149"/>
          </a:xfrm>
          <a:prstGeom prst="rect">
            <a:avLst/>
          </a:prstGeom>
        </p:spPr>
      </p:pic>
      <p:grpSp>
        <p:nvGrpSpPr>
          <p:cNvPr id="30" name="Google Shape;401;p26">
            <a:extLst>
              <a:ext uri="{FF2B5EF4-FFF2-40B4-BE49-F238E27FC236}">
                <a16:creationId xmlns:a16="http://schemas.microsoft.com/office/drawing/2014/main" id="{FE8629F5-9C9D-7441-8BC4-0D93EDA3D05F}"/>
              </a:ext>
            </a:extLst>
          </p:cNvPr>
          <p:cNvGrpSpPr/>
          <p:nvPr/>
        </p:nvGrpSpPr>
        <p:grpSpPr>
          <a:xfrm flipH="1">
            <a:off x="963485" y="2642994"/>
            <a:ext cx="3426399" cy="907708"/>
            <a:chOff x="-1535283" y="1287960"/>
            <a:chExt cx="11486579" cy="2067200"/>
          </a:xfrm>
        </p:grpSpPr>
        <p:sp>
          <p:nvSpPr>
            <p:cNvPr id="31" name="Google Shape;402;p26">
              <a:extLst>
                <a:ext uri="{FF2B5EF4-FFF2-40B4-BE49-F238E27FC236}">
                  <a16:creationId xmlns:a16="http://schemas.microsoft.com/office/drawing/2014/main" id="{2EF3BF11-6C66-CF4D-A566-73018C72D007}"/>
                </a:ext>
              </a:extLst>
            </p:cNvPr>
            <p:cNvSpPr/>
            <p:nvPr/>
          </p:nvSpPr>
          <p:spPr>
            <a:xfrm>
              <a:off x="8699476" y="1287960"/>
              <a:ext cx="1243800" cy="414300"/>
            </a:xfrm>
            <a:prstGeom prst="triangle">
              <a:avLst>
                <a:gd name="adj"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2" name="Google Shape;403;p26">
              <a:extLst>
                <a:ext uri="{FF2B5EF4-FFF2-40B4-BE49-F238E27FC236}">
                  <a16:creationId xmlns:a16="http://schemas.microsoft.com/office/drawing/2014/main" id="{AD16F75F-1DEE-A947-B212-23EB03E0D3A6}"/>
                </a:ext>
              </a:extLst>
            </p:cNvPr>
            <p:cNvSpPr/>
            <p:nvPr/>
          </p:nvSpPr>
          <p:spPr>
            <a:xfrm flipH="1">
              <a:off x="-308908" y="1697040"/>
              <a:ext cx="9030598" cy="1243800"/>
            </a:xfrm>
            <a:prstGeom prst="rect">
              <a:avLst/>
            </a:prstGeom>
            <a:solidFill>
              <a:schemeClr val="accent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Arvo"/>
                  <a:ea typeface="Arvo"/>
                  <a:cs typeface="Arvo"/>
                  <a:sym typeface="Arvo"/>
                </a:rPr>
                <a:t>For Public Clouds</a:t>
              </a:r>
              <a:endParaRPr>
                <a:latin typeface="Arvo"/>
                <a:ea typeface="Arvo"/>
                <a:cs typeface="Arvo"/>
                <a:sym typeface="Arvo"/>
              </a:endParaRPr>
            </a:p>
          </p:txBody>
        </p:sp>
        <p:sp>
          <p:nvSpPr>
            <p:cNvPr id="33" name="Google Shape;404;p26">
              <a:extLst>
                <a:ext uri="{FF2B5EF4-FFF2-40B4-BE49-F238E27FC236}">
                  <a16:creationId xmlns:a16="http://schemas.microsoft.com/office/drawing/2014/main" id="{3CA729A5-66C9-9041-BB95-D9BCC293F717}"/>
                </a:ext>
              </a:extLst>
            </p:cNvPr>
            <p:cNvSpPr/>
            <p:nvPr/>
          </p:nvSpPr>
          <p:spPr>
            <a:xfrm rot="10800000" flipH="1">
              <a:off x="8707496" y="1697043"/>
              <a:ext cx="1243800" cy="12438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4" name="Google Shape;405;p26">
              <a:extLst>
                <a:ext uri="{FF2B5EF4-FFF2-40B4-BE49-F238E27FC236}">
                  <a16:creationId xmlns:a16="http://schemas.microsoft.com/office/drawing/2014/main" id="{2B85636B-21F3-1D42-AAF4-9D2DC96E179C}"/>
                </a:ext>
              </a:extLst>
            </p:cNvPr>
            <p:cNvSpPr/>
            <p:nvPr/>
          </p:nvSpPr>
          <p:spPr>
            <a:xfrm flipH="1">
              <a:off x="-1535283" y="1697043"/>
              <a:ext cx="1243800" cy="12438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sp>
          <p:nvSpPr>
            <p:cNvPr id="35" name="Google Shape;406;p26">
              <a:extLst>
                <a:ext uri="{FF2B5EF4-FFF2-40B4-BE49-F238E27FC236}">
                  <a16:creationId xmlns:a16="http://schemas.microsoft.com/office/drawing/2014/main" id="{65C2F00C-8CCB-FE4D-93B9-327AD02E47B7}"/>
                </a:ext>
              </a:extLst>
            </p:cNvPr>
            <p:cNvSpPr/>
            <p:nvPr/>
          </p:nvSpPr>
          <p:spPr>
            <a:xfrm rot="10800000">
              <a:off x="-1535278" y="2940860"/>
              <a:ext cx="1243800" cy="414300"/>
            </a:xfrm>
            <a:prstGeom prst="triangle">
              <a:avLst>
                <a:gd name="adj" fmla="val 0"/>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Arvo"/>
                <a:ea typeface="Arvo"/>
                <a:cs typeface="Arvo"/>
                <a:sym typeface="Arvo"/>
              </a:endParaRPr>
            </a:p>
          </p:txBody>
        </p:sp>
      </p:grpSp>
      <p:sp>
        <p:nvSpPr>
          <p:cNvPr id="43" name="TextBox 42">
            <a:extLst>
              <a:ext uri="{FF2B5EF4-FFF2-40B4-BE49-F238E27FC236}">
                <a16:creationId xmlns:a16="http://schemas.microsoft.com/office/drawing/2014/main" id="{C8B72294-7410-D940-BED8-A0C8CE90E477}"/>
              </a:ext>
            </a:extLst>
          </p:cNvPr>
          <p:cNvSpPr txBox="1"/>
          <p:nvPr/>
        </p:nvSpPr>
        <p:spPr>
          <a:xfrm>
            <a:off x="0" y="4636499"/>
            <a:ext cx="5920475" cy="769441"/>
          </a:xfrm>
          <a:prstGeom prst="rect">
            <a:avLst/>
          </a:prstGeom>
          <a:noFill/>
        </p:spPr>
        <p:txBody>
          <a:bodyPr wrap="square" rtlCol="0">
            <a:spAutoFit/>
          </a:bodyPr>
          <a:lstStyle/>
          <a:p>
            <a:r>
              <a:rPr lang="en-US" sz="1000"/>
              <a:t>Image Credit : </a:t>
            </a:r>
            <a:r>
              <a:rPr lang="en-US" sz="1000">
                <a:hlinkClick r:id="rId4"/>
              </a:rPr>
              <a:t>https://pixabay.com</a:t>
            </a:r>
            <a:endParaRPr lang="en-US" sz="1000"/>
          </a:p>
          <a:p>
            <a:r>
              <a:rPr lang="en-US" sz="1000"/>
              <a:t>Center for Internet Security </a:t>
            </a:r>
            <a:r>
              <a:rPr lang="en-US" sz="1000">
                <a:hlinkClick r:id="rId5"/>
              </a:rPr>
              <a:t>https://www.cisecurity.org/</a:t>
            </a:r>
            <a:endParaRPr lang="en-US" sz="1000"/>
          </a:p>
          <a:p>
            <a:endParaRPr lang="en-US" sz="1000"/>
          </a:p>
          <a:p>
            <a:endParaRPr lang="en-US"/>
          </a:p>
        </p:txBody>
      </p:sp>
    </p:spTree>
    <p:extLst>
      <p:ext uri="{BB962C8B-B14F-4D97-AF65-F5344CB8AC3E}">
        <p14:creationId xmlns:p14="http://schemas.microsoft.com/office/powerpoint/2010/main" val="1231477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Resources Audited</a:t>
            </a:r>
            <a:endParaRPr/>
          </a:p>
        </p:txBody>
      </p:sp>
      <p:sp>
        <p:nvSpPr>
          <p:cNvPr id="343" name="Google Shape;343;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graphicFrame>
        <p:nvGraphicFramePr>
          <p:cNvPr id="13" name="Content Placeholder 5">
            <a:extLst>
              <a:ext uri="{FF2B5EF4-FFF2-40B4-BE49-F238E27FC236}">
                <a16:creationId xmlns:a16="http://schemas.microsoft.com/office/drawing/2014/main" id="{F47D01BD-6C05-484A-ADE5-DD9FF98E8C5E}"/>
              </a:ext>
            </a:extLst>
          </p:cNvPr>
          <p:cNvGraphicFramePr>
            <a:graphicFrameLocks/>
          </p:cNvGraphicFramePr>
          <p:nvPr/>
        </p:nvGraphicFramePr>
        <p:xfrm>
          <a:off x="2019491" y="1286540"/>
          <a:ext cx="3605132" cy="35512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5" name="Google Shape;945;p37">
            <a:extLst>
              <a:ext uri="{FF2B5EF4-FFF2-40B4-BE49-F238E27FC236}">
                <a16:creationId xmlns:a16="http://schemas.microsoft.com/office/drawing/2014/main" id="{8B7A5247-3760-3645-94C6-274D91D30235}"/>
              </a:ext>
            </a:extLst>
          </p:cNvPr>
          <p:cNvGrpSpPr/>
          <p:nvPr/>
        </p:nvGrpSpPr>
        <p:grpSpPr>
          <a:xfrm>
            <a:off x="177224" y="580107"/>
            <a:ext cx="407743" cy="391135"/>
            <a:chOff x="5233525" y="4954450"/>
            <a:chExt cx="538275" cy="516350"/>
          </a:xfrm>
        </p:grpSpPr>
        <p:sp>
          <p:nvSpPr>
            <p:cNvPr id="16" name="Google Shape;946;p37">
              <a:extLst>
                <a:ext uri="{FF2B5EF4-FFF2-40B4-BE49-F238E27FC236}">
                  <a16:creationId xmlns:a16="http://schemas.microsoft.com/office/drawing/2014/main" id="{F51B10B8-7950-E049-BB45-F7F7991333DF}"/>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947;p37">
              <a:extLst>
                <a:ext uri="{FF2B5EF4-FFF2-40B4-BE49-F238E27FC236}">
                  <a16:creationId xmlns:a16="http://schemas.microsoft.com/office/drawing/2014/main" id="{00F3F3C0-345E-D846-9D0D-DC64BE63BAD5}"/>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948;p37">
              <a:extLst>
                <a:ext uri="{FF2B5EF4-FFF2-40B4-BE49-F238E27FC236}">
                  <a16:creationId xmlns:a16="http://schemas.microsoft.com/office/drawing/2014/main" id="{646C7B85-D3D6-004D-B100-1E3DADB0C671}"/>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49;p37">
              <a:extLst>
                <a:ext uri="{FF2B5EF4-FFF2-40B4-BE49-F238E27FC236}">
                  <a16:creationId xmlns:a16="http://schemas.microsoft.com/office/drawing/2014/main" id="{2CD9B17F-A4EE-FD4C-8AD9-00EF1A1CFC11}"/>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50;p37">
              <a:extLst>
                <a:ext uri="{FF2B5EF4-FFF2-40B4-BE49-F238E27FC236}">
                  <a16:creationId xmlns:a16="http://schemas.microsoft.com/office/drawing/2014/main" id="{418A5BA9-658F-F141-83C0-DDA2E0CBF780}"/>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51;p37">
              <a:extLst>
                <a:ext uri="{FF2B5EF4-FFF2-40B4-BE49-F238E27FC236}">
                  <a16:creationId xmlns:a16="http://schemas.microsoft.com/office/drawing/2014/main" id="{BE241EC1-E132-5B47-A543-71DFCEDE7A68}"/>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52;p37">
              <a:extLst>
                <a:ext uri="{FF2B5EF4-FFF2-40B4-BE49-F238E27FC236}">
                  <a16:creationId xmlns:a16="http://schemas.microsoft.com/office/drawing/2014/main" id="{B7D0ACCB-42CB-D140-8745-4F1CCE487168}"/>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53;p37">
              <a:extLst>
                <a:ext uri="{FF2B5EF4-FFF2-40B4-BE49-F238E27FC236}">
                  <a16:creationId xmlns:a16="http://schemas.microsoft.com/office/drawing/2014/main" id="{BB974750-BE05-7240-B912-CF209A2C6B3C}"/>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54;p37">
              <a:extLst>
                <a:ext uri="{FF2B5EF4-FFF2-40B4-BE49-F238E27FC236}">
                  <a16:creationId xmlns:a16="http://schemas.microsoft.com/office/drawing/2014/main" id="{B6F64515-D6C0-8244-8E15-C03F70837335}"/>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55;p37">
              <a:extLst>
                <a:ext uri="{FF2B5EF4-FFF2-40B4-BE49-F238E27FC236}">
                  <a16:creationId xmlns:a16="http://schemas.microsoft.com/office/drawing/2014/main" id="{913D88CF-5DF9-D147-8DD7-7FBAC5D26C70}"/>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56;p37">
              <a:extLst>
                <a:ext uri="{FF2B5EF4-FFF2-40B4-BE49-F238E27FC236}">
                  <a16:creationId xmlns:a16="http://schemas.microsoft.com/office/drawing/2014/main" id="{B27DE464-24B5-134D-B521-020EF5EF25A6}"/>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374426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7" presetClass="emph" presetSubtype="2" fill="hold" grpId="0" nodeType="clickEffect">
                                  <p:stCondLst>
                                    <p:cond delay="0"/>
                                  </p:stCondLst>
                                  <p:childTnLst>
                                    <p:animClr clrSpc="rgb" dir="cw">
                                      <p:cBhvr>
                                        <p:cTn id="6" dur="2000" fill="hold"/>
                                        <p:tgtEl>
                                          <p:spTgt spid="13">
                                            <p:graphicEl>
                                              <a:dgm id="{B6589FA6-1EE4-FE47-985F-442A6571DF97}"/>
                                            </p:graphicEl>
                                          </p:spTgt>
                                        </p:tgtEl>
                                        <p:attrNameLst>
                                          <p:attrName>stroke.color</p:attrName>
                                        </p:attrNameLst>
                                      </p:cBhvr>
                                      <p:to>
                                        <a:schemeClr val="accent2"/>
                                      </p:to>
                                    </p:animClr>
                                    <p:set>
                                      <p:cBhvr>
                                        <p:cTn id="7" dur="2000" fill="hold"/>
                                        <p:tgtEl>
                                          <p:spTgt spid="13">
                                            <p:graphicEl>
                                              <a:dgm id="{B6589FA6-1EE4-FE47-985F-442A6571DF97}"/>
                                            </p:graphicEl>
                                          </p:spTgt>
                                        </p:tgtEl>
                                        <p:attrNameLst>
                                          <p:attrName>stroke.on</p:attrName>
                                        </p:attrNameLst>
                                      </p:cBhvr>
                                      <p:to>
                                        <p:strVal val="true"/>
                                      </p:to>
                                    </p:set>
                                  </p:childTnLst>
                                </p:cTn>
                              </p:par>
                              <p:par>
                                <p:cTn id="8" presetID="7" presetClass="emph" presetSubtype="2" fill="hold" grpId="0" nodeType="withEffect">
                                  <p:stCondLst>
                                    <p:cond delay="0"/>
                                  </p:stCondLst>
                                  <p:childTnLst>
                                    <p:animClr clrSpc="rgb" dir="cw">
                                      <p:cBhvr>
                                        <p:cTn id="9" dur="2000" fill="hold"/>
                                        <p:tgtEl>
                                          <p:spTgt spid="13">
                                            <p:graphicEl>
                                              <a:dgm id="{4A0F7ADB-ADF4-224D-813D-D8ED1EF750F7}"/>
                                            </p:graphicEl>
                                          </p:spTgt>
                                        </p:tgtEl>
                                        <p:attrNameLst>
                                          <p:attrName>stroke.color</p:attrName>
                                        </p:attrNameLst>
                                      </p:cBhvr>
                                      <p:to>
                                        <a:schemeClr val="accent2"/>
                                      </p:to>
                                    </p:animClr>
                                    <p:set>
                                      <p:cBhvr>
                                        <p:cTn id="10" dur="2000" fill="hold"/>
                                        <p:tgtEl>
                                          <p:spTgt spid="13">
                                            <p:graphicEl>
                                              <a:dgm id="{4A0F7ADB-ADF4-224D-813D-D8ED1EF750F7}"/>
                                            </p:graphicEl>
                                          </p:spTgt>
                                        </p:tgtEl>
                                        <p:attrNameLst>
                                          <p:attrName>stroke.on</p:attrName>
                                        </p:attrNameLst>
                                      </p:cBhvr>
                                      <p:to>
                                        <p:strVal val="true"/>
                                      </p:to>
                                    </p:set>
                                  </p:childTnLst>
                                </p:cTn>
                              </p:par>
                              <p:par>
                                <p:cTn id="11" presetID="7" presetClass="emph" presetSubtype="2" fill="hold" grpId="0" nodeType="withEffect">
                                  <p:stCondLst>
                                    <p:cond delay="0"/>
                                  </p:stCondLst>
                                  <p:childTnLst>
                                    <p:animClr clrSpc="rgb" dir="cw">
                                      <p:cBhvr>
                                        <p:cTn id="12" dur="2000" fill="hold"/>
                                        <p:tgtEl>
                                          <p:spTgt spid="13">
                                            <p:graphicEl>
                                              <a:dgm id="{F2A75116-D4C1-DE43-A9A6-AF68ABD80839}"/>
                                            </p:graphicEl>
                                          </p:spTgt>
                                        </p:tgtEl>
                                        <p:attrNameLst>
                                          <p:attrName>stroke.color</p:attrName>
                                        </p:attrNameLst>
                                      </p:cBhvr>
                                      <p:to>
                                        <a:schemeClr val="accent2"/>
                                      </p:to>
                                    </p:animClr>
                                    <p:set>
                                      <p:cBhvr>
                                        <p:cTn id="13" dur="2000" fill="hold"/>
                                        <p:tgtEl>
                                          <p:spTgt spid="13">
                                            <p:graphicEl>
                                              <a:dgm id="{F2A75116-D4C1-DE43-A9A6-AF68ABD80839}"/>
                                            </p:graphicEl>
                                          </p:spTgt>
                                        </p:tgtEl>
                                        <p:attrNameLst>
                                          <p:attrName>stroke.on</p:attrName>
                                        </p:attrNameLst>
                                      </p:cBhvr>
                                      <p:to>
                                        <p:strVal val="true"/>
                                      </p:to>
                                    </p:set>
                                  </p:childTnLst>
                                </p:cTn>
                              </p:par>
                              <p:par>
                                <p:cTn id="14" presetID="7" presetClass="emph" presetSubtype="2" fill="hold" grpId="0" nodeType="withEffect">
                                  <p:stCondLst>
                                    <p:cond delay="0"/>
                                  </p:stCondLst>
                                  <p:childTnLst>
                                    <p:animClr clrSpc="rgb" dir="cw">
                                      <p:cBhvr>
                                        <p:cTn id="15" dur="2000" fill="hold"/>
                                        <p:tgtEl>
                                          <p:spTgt spid="13">
                                            <p:graphicEl>
                                              <a:dgm id="{8650983F-25DD-A144-9299-715D23000E64}"/>
                                            </p:graphicEl>
                                          </p:spTgt>
                                        </p:tgtEl>
                                        <p:attrNameLst>
                                          <p:attrName>stroke.color</p:attrName>
                                        </p:attrNameLst>
                                      </p:cBhvr>
                                      <p:to>
                                        <a:schemeClr val="accent2"/>
                                      </p:to>
                                    </p:animClr>
                                    <p:set>
                                      <p:cBhvr>
                                        <p:cTn id="16" dur="2000" fill="hold"/>
                                        <p:tgtEl>
                                          <p:spTgt spid="13">
                                            <p:graphicEl>
                                              <a:dgm id="{8650983F-25DD-A144-9299-715D23000E64}"/>
                                            </p:graphicEl>
                                          </p:spTgt>
                                        </p:tgtEl>
                                        <p:attrNameLst>
                                          <p:attrName>stroke.on</p:attrName>
                                        </p:attrNameLst>
                                      </p:cBhvr>
                                      <p:to>
                                        <p:strVal val="true"/>
                                      </p:to>
                                    </p:set>
                                  </p:childTnLst>
                                </p:cTn>
                              </p:par>
                              <p:par>
                                <p:cTn id="17" presetID="7" presetClass="emph" presetSubtype="2" fill="hold" grpId="0" nodeType="withEffect">
                                  <p:stCondLst>
                                    <p:cond delay="0"/>
                                  </p:stCondLst>
                                  <p:childTnLst>
                                    <p:animClr clrSpc="rgb" dir="cw">
                                      <p:cBhvr>
                                        <p:cTn id="18" dur="2000" fill="hold"/>
                                        <p:tgtEl>
                                          <p:spTgt spid="13">
                                            <p:graphicEl>
                                              <a:dgm id="{B24A980D-3D73-CC49-84D2-2BAF258CF2E1}"/>
                                            </p:graphicEl>
                                          </p:spTgt>
                                        </p:tgtEl>
                                        <p:attrNameLst>
                                          <p:attrName>stroke.color</p:attrName>
                                        </p:attrNameLst>
                                      </p:cBhvr>
                                      <p:to>
                                        <a:schemeClr val="accent2"/>
                                      </p:to>
                                    </p:animClr>
                                    <p:set>
                                      <p:cBhvr>
                                        <p:cTn id="19" dur="2000" fill="hold"/>
                                        <p:tgtEl>
                                          <p:spTgt spid="13">
                                            <p:graphicEl>
                                              <a:dgm id="{B24A980D-3D73-CC49-84D2-2BAF258CF2E1}"/>
                                            </p:graphicEl>
                                          </p:spTgt>
                                        </p:tgtEl>
                                        <p:attrNameLst>
                                          <p:attrName>stroke.on</p:attrName>
                                        </p:attrNameLst>
                                      </p:cBhvr>
                                      <p:to>
                                        <p:strVal val="true"/>
                                      </p:to>
                                    </p:set>
                                  </p:childTnLst>
                                </p:cTn>
                              </p:par>
                              <p:par>
                                <p:cTn id="20" presetID="7" presetClass="emph" presetSubtype="2" fill="hold" grpId="0" nodeType="withEffect">
                                  <p:stCondLst>
                                    <p:cond delay="0"/>
                                  </p:stCondLst>
                                  <p:childTnLst>
                                    <p:animClr clrSpc="rgb" dir="cw">
                                      <p:cBhvr>
                                        <p:cTn id="21" dur="2000" fill="hold"/>
                                        <p:tgtEl>
                                          <p:spTgt spid="13">
                                            <p:graphicEl>
                                              <a:dgm id="{1A67A4C3-D10D-4544-B985-EEBB0D51A80E}"/>
                                            </p:graphicEl>
                                          </p:spTgt>
                                        </p:tgtEl>
                                        <p:attrNameLst>
                                          <p:attrName>stroke.color</p:attrName>
                                        </p:attrNameLst>
                                      </p:cBhvr>
                                      <p:to>
                                        <a:schemeClr val="accent2"/>
                                      </p:to>
                                    </p:animClr>
                                    <p:set>
                                      <p:cBhvr>
                                        <p:cTn id="22" dur="2000" fill="hold"/>
                                        <p:tgtEl>
                                          <p:spTgt spid="13">
                                            <p:graphicEl>
                                              <a:dgm id="{1A67A4C3-D10D-4544-B985-EEBB0D51A80E}"/>
                                            </p:graphicEl>
                                          </p:spTgt>
                                        </p:tgtEl>
                                        <p:attrNameLst>
                                          <p:attrName>stroke.on</p:attrName>
                                        </p:attrNameLst>
                                      </p:cBhvr>
                                      <p:to>
                                        <p:strVal val="true"/>
                                      </p:to>
                                    </p:set>
                                  </p:childTnLst>
                                </p:cTn>
                              </p:par>
                              <p:par>
                                <p:cTn id="23" presetID="7" presetClass="emph" presetSubtype="2" fill="hold" grpId="0" nodeType="withEffect">
                                  <p:stCondLst>
                                    <p:cond delay="0"/>
                                  </p:stCondLst>
                                  <p:childTnLst>
                                    <p:animClr clrSpc="rgb" dir="cw">
                                      <p:cBhvr>
                                        <p:cTn id="24" dur="2000" fill="hold"/>
                                        <p:tgtEl>
                                          <p:spTgt spid="13">
                                            <p:graphicEl>
                                              <a:dgm id="{021768BA-7C5E-AA48-86DF-86A760231A5C}"/>
                                            </p:graphicEl>
                                          </p:spTgt>
                                        </p:tgtEl>
                                        <p:attrNameLst>
                                          <p:attrName>stroke.color</p:attrName>
                                        </p:attrNameLst>
                                      </p:cBhvr>
                                      <p:to>
                                        <a:schemeClr val="accent2"/>
                                      </p:to>
                                    </p:animClr>
                                    <p:set>
                                      <p:cBhvr>
                                        <p:cTn id="25" dur="2000" fill="hold"/>
                                        <p:tgtEl>
                                          <p:spTgt spid="13">
                                            <p:graphicEl>
                                              <a:dgm id="{021768BA-7C5E-AA48-86DF-86A760231A5C}"/>
                                            </p:graphicEl>
                                          </p:spTgt>
                                        </p:tgtEl>
                                        <p:attrNameLst>
                                          <p:attrName>stroke.on</p:attrName>
                                        </p:attrNameLst>
                                      </p:cBhvr>
                                      <p:to>
                                        <p:strVal val="true"/>
                                      </p:to>
                                    </p:set>
                                  </p:childTnLst>
                                </p:cTn>
                              </p:par>
                              <p:par>
                                <p:cTn id="26" presetID="7" presetClass="emph" presetSubtype="2" fill="hold" grpId="0" nodeType="withEffect">
                                  <p:stCondLst>
                                    <p:cond delay="0"/>
                                  </p:stCondLst>
                                  <p:childTnLst>
                                    <p:animClr clrSpc="rgb" dir="cw">
                                      <p:cBhvr>
                                        <p:cTn id="27" dur="2000" fill="hold"/>
                                        <p:tgtEl>
                                          <p:spTgt spid="13">
                                            <p:graphicEl>
                                              <a:dgm id="{90A63E42-516E-2045-99BD-51AF9D966E42}"/>
                                            </p:graphicEl>
                                          </p:spTgt>
                                        </p:tgtEl>
                                        <p:attrNameLst>
                                          <p:attrName>stroke.color</p:attrName>
                                        </p:attrNameLst>
                                      </p:cBhvr>
                                      <p:to>
                                        <a:schemeClr val="accent2"/>
                                      </p:to>
                                    </p:animClr>
                                    <p:set>
                                      <p:cBhvr>
                                        <p:cTn id="28" dur="2000" fill="hold"/>
                                        <p:tgtEl>
                                          <p:spTgt spid="13">
                                            <p:graphicEl>
                                              <a:dgm id="{90A63E42-516E-2045-99BD-51AF9D966E42}"/>
                                            </p:graphicEl>
                                          </p:spTgt>
                                        </p:tgtEl>
                                        <p:attrNameLst>
                                          <p:attrName>stroke.on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3" grpId="0" uiExpand="1">
        <p:bldSub>
          <a:bldDgm/>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Audit Example</a:t>
            </a:r>
            <a:endParaRPr/>
          </a:p>
        </p:txBody>
      </p:sp>
      <p:sp>
        <p:nvSpPr>
          <p:cNvPr id="343" name="Google Shape;343;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grpSp>
        <p:nvGrpSpPr>
          <p:cNvPr id="14" name="Google Shape;645;p37">
            <a:extLst>
              <a:ext uri="{FF2B5EF4-FFF2-40B4-BE49-F238E27FC236}">
                <a16:creationId xmlns:a16="http://schemas.microsoft.com/office/drawing/2014/main" id="{09F8062D-6CCA-0247-AFAC-9353020C3974}"/>
              </a:ext>
            </a:extLst>
          </p:cNvPr>
          <p:cNvGrpSpPr/>
          <p:nvPr/>
        </p:nvGrpSpPr>
        <p:grpSpPr>
          <a:xfrm>
            <a:off x="284208" y="628540"/>
            <a:ext cx="273988" cy="294270"/>
            <a:chOff x="616425" y="2329600"/>
            <a:chExt cx="361700" cy="388475"/>
          </a:xfrm>
        </p:grpSpPr>
        <p:sp>
          <p:nvSpPr>
            <p:cNvPr id="15" name="Google Shape;646;p37">
              <a:extLst>
                <a:ext uri="{FF2B5EF4-FFF2-40B4-BE49-F238E27FC236}">
                  <a16:creationId xmlns:a16="http://schemas.microsoft.com/office/drawing/2014/main" id="{7F13BB63-7A22-374E-ACD0-DA810865AC6F}"/>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7;p37">
              <a:extLst>
                <a:ext uri="{FF2B5EF4-FFF2-40B4-BE49-F238E27FC236}">
                  <a16:creationId xmlns:a16="http://schemas.microsoft.com/office/drawing/2014/main" id="{017B9DF2-80FF-E649-972E-4D57A68D66B1}"/>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8;p37">
              <a:extLst>
                <a:ext uri="{FF2B5EF4-FFF2-40B4-BE49-F238E27FC236}">
                  <a16:creationId xmlns:a16="http://schemas.microsoft.com/office/drawing/2014/main" id="{083B66BB-30C3-7E4D-9990-23E96DF97B1C}"/>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9;p37">
              <a:extLst>
                <a:ext uri="{FF2B5EF4-FFF2-40B4-BE49-F238E27FC236}">
                  <a16:creationId xmlns:a16="http://schemas.microsoft.com/office/drawing/2014/main" id="{1AA2641B-EF2F-EE45-824A-795E654695E2}"/>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50;p37">
              <a:extLst>
                <a:ext uri="{FF2B5EF4-FFF2-40B4-BE49-F238E27FC236}">
                  <a16:creationId xmlns:a16="http://schemas.microsoft.com/office/drawing/2014/main" id="{2AE1BCB0-8608-0547-A5F7-2085DEC1A2DF}"/>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51;p37">
              <a:extLst>
                <a:ext uri="{FF2B5EF4-FFF2-40B4-BE49-F238E27FC236}">
                  <a16:creationId xmlns:a16="http://schemas.microsoft.com/office/drawing/2014/main" id="{04908A8E-6C96-2C45-AA5D-766AE4A6F069}"/>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52;p37">
              <a:extLst>
                <a:ext uri="{FF2B5EF4-FFF2-40B4-BE49-F238E27FC236}">
                  <a16:creationId xmlns:a16="http://schemas.microsoft.com/office/drawing/2014/main" id="{09A77A13-FE62-5947-BF4E-C99D01FD1619}"/>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3;p37">
              <a:extLst>
                <a:ext uri="{FF2B5EF4-FFF2-40B4-BE49-F238E27FC236}">
                  <a16:creationId xmlns:a16="http://schemas.microsoft.com/office/drawing/2014/main" id="{4CE2F968-D457-9140-B448-00D7F0C8D12E}"/>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408;p26">
            <a:extLst>
              <a:ext uri="{FF2B5EF4-FFF2-40B4-BE49-F238E27FC236}">
                <a16:creationId xmlns:a16="http://schemas.microsoft.com/office/drawing/2014/main" id="{639F6A62-9889-6C4D-9497-7705C49EB587}"/>
              </a:ext>
            </a:extLst>
          </p:cNvPr>
          <p:cNvSpPr txBox="1">
            <a:spLocks/>
          </p:cNvSpPr>
          <p:nvPr/>
        </p:nvSpPr>
        <p:spPr>
          <a:xfrm>
            <a:off x="1592749" y="1668360"/>
            <a:ext cx="5350311" cy="463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spcAft>
                <a:spcPts val="1000"/>
              </a:spcAft>
              <a:buFont typeface="Roboto Condensed Light"/>
              <a:buNone/>
            </a:pPr>
            <a:r>
              <a:rPr lang="en-US" b="1">
                <a:solidFill>
                  <a:srgbClr val="3F5378"/>
                </a:solidFill>
              </a:rPr>
              <a:t>Ensure that ‘OS disk’ are encrypted</a:t>
            </a:r>
          </a:p>
        </p:txBody>
      </p:sp>
      <p:sp>
        <p:nvSpPr>
          <p:cNvPr id="25" name="Google Shape;284;p19">
            <a:extLst>
              <a:ext uri="{FF2B5EF4-FFF2-40B4-BE49-F238E27FC236}">
                <a16:creationId xmlns:a16="http://schemas.microsoft.com/office/drawing/2014/main" id="{6BF8678A-E6F3-2240-BC38-DE2A7EFBA970}"/>
              </a:ext>
            </a:extLst>
          </p:cNvPr>
          <p:cNvSpPr txBox="1">
            <a:spLocks/>
          </p:cNvSpPr>
          <p:nvPr/>
        </p:nvSpPr>
        <p:spPr>
          <a:xfrm>
            <a:off x="1592749" y="2278368"/>
            <a:ext cx="5794524"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2400" b="1">
                <a:solidFill>
                  <a:srgbClr val="3F5378"/>
                </a:solidFill>
                <a:latin typeface="Roboto Condensed Light"/>
                <a:ea typeface="Roboto Condensed Light"/>
                <a:sym typeface="Roboto Condensed Light"/>
              </a:rPr>
              <a:t>Why?</a:t>
            </a:r>
          </a:p>
          <a:p>
            <a:r>
              <a:rPr lang="en-US" sz="1800">
                <a:solidFill>
                  <a:srgbClr val="3F5378"/>
                </a:solidFill>
                <a:latin typeface="Roboto Condensed Light"/>
                <a:ea typeface="Roboto Condensed Light"/>
              </a:rPr>
              <a:t>Encrypting the IaaS VM's OS disk (boot volume) ensures that its entire content is fully unrecoverable without a key and thus protects the volume from unwarranted reads. </a:t>
            </a:r>
          </a:p>
        </p:txBody>
      </p:sp>
      <p:sp>
        <p:nvSpPr>
          <p:cNvPr id="26" name="TextBox 25">
            <a:extLst>
              <a:ext uri="{FF2B5EF4-FFF2-40B4-BE49-F238E27FC236}">
                <a16:creationId xmlns:a16="http://schemas.microsoft.com/office/drawing/2014/main" id="{F0A8AAD5-BD16-594A-BD43-1425E409104C}"/>
              </a:ext>
            </a:extLst>
          </p:cNvPr>
          <p:cNvSpPr txBox="1"/>
          <p:nvPr/>
        </p:nvSpPr>
        <p:spPr>
          <a:xfrm>
            <a:off x="0" y="4912667"/>
            <a:ext cx="5920475" cy="461665"/>
          </a:xfrm>
          <a:prstGeom prst="rect">
            <a:avLst/>
          </a:prstGeom>
          <a:noFill/>
        </p:spPr>
        <p:txBody>
          <a:bodyPr wrap="square" rtlCol="0">
            <a:spAutoFit/>
          </a:bodyPr>
          <a:lstStyle/>
          <a:p>
            <a:r>
              <a:rPr lang="en-US" sz="1000"/>
              <a:t>Source: CIS Microsoft Azure Foundations Benchmark v1.1.0 - 02-15-2019 Section 7.1 </a:t>
            </a:r>
          </a:p>
          <a:p>
            <a:endParaRPr lang="en-US"/>
          </a:p>
        </p:txBody>
      </p:sp>
    </p:spTree>
    <p:extLst>
      <p:ext uri="{BB962C8B-B14F-4D97-AF65-F5344CB8AC3E}">
        <p14:creationId xmlns:p14="http://schemas.microsoft.com/office/powerpoint/2010/main" val="975328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3"/>
          <p:cNvSpPr txBox="1">
            <a:spLocks noGrp="1"/>
          </p:cNvSpPr>
          <p:nvPr>
            <p:ph type="ctrTitle" idx="4294967295"/>
          </p:nvPr>
        </p:nvSpPr>
        <p:spPr>
          <a:xfrm>
            <a:off x="1275150" y="2364400"/>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dirty="0">
                <a:solidFill>
                  <a:schemeClr val="accent5"/>
                </a:solidFill>
              </a:rPr>
              <a:t>HELLO!</a:t>
            </a:r>
            <a:endParaRPr sz="6000" dirty="0">
              <a:solidFill>
                <a:schemeClr val="accent5"/>
              </a:solidFill>
            </a:endParaRPr>
          </a:p>
        </p:txBody>
      </p:sp>
      <p:sp>
        <p:nvSpPr>
          <p:cNvPr id="214" name="Google Shape;214;p13"/>
          <p:cNvSpPr txBox="1">
            <a:spLocks noGrp="1"/>
          </p:cNvSpPr>
          <p:nvPr>
            <p:ph type="subTitle" idx="4294967295"/>
          </p:nvPr>
        </p:nvSpPr>
        <p:spPr>
          <a:xfrm>
            <a:off x="1275150" y="3230000"/>
            <a:ext cx="6593700" cy="13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err="1"/>
              <a:t>Prasoon</a:t>
            </a:r>
            <a:r>
              <a:rPr lang="en-US" sz="2000" b="1"/>
              <a:t> Dwivedi and Nirali Shah</a:t>
            </a:r>
          </a:p>
        </p:txBody>
      </p:sp>
      <p:pic>
        <p:nvPicPr>
          <p:cNvPr id="215" name="Google Shape;215;p13" descr="10.jpg"/>
          <p:cNvPicPr preferRelativeResize="0"/>
          <p:nvPr/>
        </p:nvPicPr>
        <p:blipFill rotWithShape="1">
          <a:blip r:embed="rId3">
            <a:alphaModFix/>
          </a:blip>
          <a:srcRect l="15648" r="28102"/>
          <a:stretch/>
        </p:blipFill>
        <p:spPr>
          <a:xfrm>
            <a:off x="3539200" y="367400"/>
            <a:ext cx="2065500" cy="2065500"/>
          </a:xfrm>
          <a:prstGeom prst="diamond">
            <a:avLst/>
          </a:prstGeom>
          <a:noFill/>
          <a:ln w="38100" cap="flat" cmpd="sng">
            <a:solidFill>
              <a:srgbClr val="3F5378"/>
            </a:solidFill>
            <a:prstDash val="solid"/>
            <a:miter lim="8000"/>
            <a:headEnd type="none" w="sm" len="sm"/>
            <a:tailEnd type="none" w="sm" len="sm"/>
          </a:ln>
        </p:spPr>
      </p:pic>
      <p:sp>
        <p:nvSpPr>
          <p:cNvPr id="216" name="Google Shape;216;p1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it works?</a:t>
            </a:r>
            <a:endParaRPr/>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sp>
        <p:nvSpPr>
          <p:cNvPr id="130" name="Rectangle 129">
            <a:extLst>
              <a:ext uri="{FF2B5EF4-FFF2-40B4-BE49-F238E27FC236}">
                <a16:creationId xmlns:a16="http://schemas.microsoft.com/office/drawing/2014/main" id="{E005A4B7-19F8-D24F-9952-9A929AFF5875}"/>
              </a:ext>
            </a:extLst>
          </p:cNvPr>
          <p:cNvSpPr/>
          <p:nvPr/>
        </p:nvSpPr>
        <p:spPr>
          <a:xfrm>
            <a:off x="1706548"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VM Cloud</a:t>
            </a:r>
          </a:p>
          <a:p>
            <a:pPr algn="ctr"/>
            <a:r>
              <a:rPr lang="en-US" dirty="0">
                <a:solidFill>
                  <a:schemeClr val="bg1"/>
                </a:solidFill>
              </a:rPr>
              <a:t>plugins</a:t>
            </a:r>
          </a:p>
        </p:txBody>
      </p:sp>
      <p:sp>
        <p:nvSpPr>
          <p:cNvPr id="131" name="Rectangle 130">
            <a:extLst>
              <a:ext uri="{FF2B5EF4-FFF2-40B4-BE49-F238E27FC236}">
                <a16:creationId xmlns:a16="http://schemas.microsoft.com/office/drawing/2014/main" id="{57512D5E-1B2E-BA42-A717-841C2E7FEA90}"/>
              </a:ext>
            </a:extLst>
          </p:cNvPr>
          <p:cNvSpPr/>
          <p:nvPr/>
        </p:nvSpPr>
        <p:spPr>
          <a:xfrm>
            <a:off x="4372505"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solidFill>
                  <a:schemeClr val="bg1"/>
                </a:solidFill>
              </a:rPr>
              <a:t>Store</a:t>
            </a:r>
          </a:p>
          <a:p>
            <a:pPr algn="ctr"/>
            <a:r>
              <a:rPr lang="en-US">
                <a:solidFill>
                  <a:schemeClr val="bg1"/>
                </a:solidFill>
              </a:rPr>
              <a:t>plugins</a:t>
            </a:r>
          </a:p>
        </p:txBody>
      </p:sp>
      <p:sp>
        <p:nvSpPr>
          <p:cNvPr id="132" name="Rectangle 131">
            <a:extLst>
              <a:ext uri="{FF2B5EF4-FFF2-40B4-BE49-F238E27FC236}">
                <a16:creationId xmlns:a16="http://schemas.microsoft.com/office/drawing/2014/main" id="{555FD259-2992-944E-8A13-6D100DBB0DC2}"/>
              </a:ext>
            </a:extLst>
          </p:cNvPr>
          <p:cNvSpPr/>
          <p:nvPr/>
        </p:nvSpPr>
        <p:spPr>
          <a:xfrm>
            <a:off x="2957065"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OS Disk Encryption Event</a:t>
            </a:r>
          </a:p>
          <a:p>
            <a:pPr algn="ctr"/>
            <a:r>
              <a:rPr lang="en-US" dirty="0">
                <a:solidFill>
                  <a:schemeClr val="bg1"/>
                </a:solidFill>
              </a:rPr>
              <a:t>plugins</a:t>
            </a:r>
          </a:p>
        </p:txBody>
      </p:sp>
      <p:sp>
        <p:nvSpPr>
          <p:cNvPr id="133" name="Rectangle 132">
            <a:extLst>
              <a:ext uri="{FF2B5EF4-FFF2-40B4-BE49-F238E27FC236}">
                <a16:creationId xmlns:a16="http://schemas.microsoft.com/office/drawing/2014/main" id="{15903F59-702B-5B40-8814-B1991CEB09B6}"/>
              </a:ext>
            </a:extLst>
          </p:cNvPr>
          <p:cNvSpPr/>
          <p:nvPr/>
        </p:nvSpPr>
        <p:spPr>
          <a:xfrm>
            <a:off x="5382939"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Alert</a:t>
            </a:r>
          </a:p>
          <a:p>
            <a:pPr algn="ctr"/>
            <a:r>
              <a:rPr lang="en-US">
                <a:solidFill>
                  <a:schemeClr val="bg1"/>
                </a:solidFill>
              </a:rPr>
              <a:t>plugins</a:t>
            </a:r>
          </a:p>
        </p:txBody>
      </p:sp>
      <p:cxnSp>
        <p:nvCxnSpPr>
          <p:cNvPr id="134" name="Straight Arrow Connector 133">
            <a:extLst>
              <a:ext uri="{FF2B5EF4-FFF2-40B4-BE49-F238E27FC236}">
                <a16:creationId xmlns:a16="http://schemas.microsoft.com/office/drawing/2014/main" id="{AB9DD1EF-1FF3-D045-8D7C-6140C23643DC}"/>
              </a:ext>
            </a:extLst>
          </p:cNvPr>
          <p:cNvCxnSpPr>
            <a:stCxn id="130" idx="3"/>
            <a:endCxn id="131" idx="1"/>
          </p:cNvCxnSpPr>
          <p:nvPr/>
        </p:nvCxnSpPr>
        <p:spPr>
          <a:xfrm>
            <a:off x="3698187"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5" name="Straight Arrow Connector 134">
            <a:extLst>
              <a:ext uri="{FF2B5EF4-FFF2-40B4-BE49-F238E27FC236}">
                <a16:creationId xmlns:a16="http://schemas.microsoft.com/office/drawing/2014/main" id="{549FFCF8-7D18-F640-BDC7-A6201602E26C}"/>
              </a:ext>
            </a:extLst>
          </p:cNvPr>
          <p:cNvCxnSpPr>
            <a:cxnSpLocks/>
          </p:cNvCxnSpPr>
          <p:nvPr/>
        </p:nvCxnSpPr>
        <p:spPr>
          <a:xfrm>
            <a:off x="3245093"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6" name="Straight Arrow Connector 135">
            <a:extLst>
              <a:ext uri="{FF2B5EF4-FFF2-40B4-BE49-F238E27FC236}">
                <a16:creationId xmlns:a16="http://schemas.microsoft.com/office/drawing/2014/main" id="{5AD4725A-A23C-E046-90D2-A3F780D22407}"/>
              </a:ext>
            </a:extLst>
          </p:cNvPr>
          <p:cNvCxnSpPr>
            <a:cxnSpLocks/>
          </p:cNvCxnSpPr>
          <p:nvPr/>
        </p:nvCxnSpPr>
        <p:spPr>
          <a:xfrm flipV="1">
            <a:off x="4701934"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7" name="Straight Arrow Connector 136">
            <a:extLst>
              <a:ext uri="{FF2B5EF4-FFF2-40B4-BE49-F238E27FC236}">
                <a16:creationId xmlns:a16="http://schemas.microsoft.com/office/drawing/2014/main" id="{39D3405E-1C90-0244-9754-ED04E9E74049}"/>
              </a:ext>
            </a:extLst>
          </p:cNvPr>
          <p:cNvCxnSpPr>
            <a:stCxn id="132" idx="3"/>
            <a:endCxn id="133" idx="1"/>
          </p:cNvCxnSpPr>
          <p:nvPr/>
        </p:nvCxnSpPr>
        <p:spPr>
          <a:xfrm flipV="1">
            <a:off x="4948704"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8" name="Cloud 137">
            <a:extLst>
              <a:ext uri="{FF2B5EF4-FFF2-40B4-BE49-F238E27FC236}">
                <a16:creationId xmlns:a16="http://schemas.microsoft.com/office/drawing/2014/main" id="{FCDEDC2D-D602-CA44-B327-04AF8E97C5E5}"/>
              </a:ext>
            </a:extLst>
          </p:cNvPr>
          <p:cNvSpPr/>
          <p:nvPr/>
        </p:nvSpPr>
        <p:spPr>
          <a:xfrm>
            <a:off x="69535"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a:t>Cloud</a:t>
            </a:r>
          </a:p>
        </p:txBody>
      </p:sp>
      <p:sp>
        <p:nvSpPr>
          <p:cNvPr id="139" name="Can 138">
            <a:extLst>
              <a:ext uri="{FF2B5EF4-FFF2-40B4-BE49-F238E27FC236}">
                <a16:creationId xmlns:a16="http://schemas.microsoft.com/office/drawing/2014/main" id="{ABAEC510-2133-0E47-AD60-4FDAA2CC126E}"/>
              </a:ext>
            </a:extLst>
          </p:cNvPr>
          <p:cNvSpPr/>
          <p:nvPr/>
        </p:nvSpPr>
        <p:spPr>
          <a:xfrm>
            <a:off x="7899991"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t>Store</a:t>
            </a:r>
          </a:p>
        </p:txBody>
      </p:sp>
      <p:cxnSp>
        <p:nvCxnSpPr>
          <p:cNvPr id="140" name="Elbow Connector 139">
            <a:extLst>
              <a:ext uri="{FF2B5EF4-FFF2-40B4-BE49-F238E27FC236}">
                <a16:creationId xmlns:a16="http://schemas.microsoft.com/office/drawing/2014/main" id="{4F53E795-F225-F848-B617-FE46EEAA07A3}"/>
              </a:ext>
            </a:extLst>
          </p:cNvPr>
          <p:cNvCxnSpPr>
            <a:cxnSpLocks/>
            <a:endCxn id="138" idx="3"/>
          </p:cNvCxnSpPr>
          <p:nvPr/>
        </p:nvCxnSpPr>
        <p:spPr>
          <a:xfrm rot="10800000" flipV="1">
            <a:off x="781958"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Elbow Connector 140">
            <a:extLst>
              <a:ext uri="{FF2B5EF4-FFF2-40B4-BE49-F238E27FC236}">
                <a16:creationId xmlns:a16="http://schemas.microsoft.com/office/drawing/2014/main" id="{78CC317C-3B63-3A44-AB44-B16936D7B3EC}"/>
              </a:ext>
            </a:extLst>
          </p:cNvPr>
          <p:cNvCxnSpPr>
            <a:cxnSpLocks/>
            <a:stCxn id="130" idx="1"/>
          </p:cNvCxnSpPr>
          <p:nvPr/>
        </p:nvCxnSpPr>
        <p:spPr>
          <a:xfrm rot="10800000" flipV="1">
            <a:off x="333602"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CF29E59C-7A80-EE40-AC5F-0766DF592C79}"/>
              </a:ext>
            </a:extLst>
          </p:cNvPr>
          <p:cNvCxnSpPr>
            <a:cxnSpLocks/>
            <a:stCxn id="131" idx="3"/>
          </p:cNvCxnSpPr>
          <p:nvPr/>
        </p:nvCxnSpPr>
        <p:spPr>
          <a:xfrm flipV="1">
            <a:off x="6364144"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43" name="Rounded Rectangular Callout 142">
            <a:extLst>
              <a:ext uri="{FF2B5EF4-FFF2-40B4-BE49-F238E27FC236}">
                <a16:creationId xmlns:a16="http://schemas.microsoft.com/office/drawing/2014/main" id="{6445BAF5-1ADB-7F41-B01C-75E0A6DFBCCB}"/>
              </a:ext>
            </a:extLst>
          </p:cNvPr>
          <p:cNvSpPr/>
          <p:nvPr/>
        </p:nvSpPr>
        <p:spPr>
          <a:xfrm>
            <a:off x="8058484"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Alert</a:t>
            </a:r>
          </a:p>
        </p:txBody>
      </p:sp>
      <p:cxnSp>
        <p:nvCxnSpPr>
          <p:cNvPr id="144" name="Straight Arrow Connector 143">
            <a:extLst>
              <a:ext uri="{FF2B5EF4-FFF2-40B4-BE49-F238E27FC236}">
                <a16:creationId xmlns:a16="http://schemas.microsoft.com/office/drawing/2014/main" id="{1638C6D3-B2DD-694D-8DE4-0E7B72686BC8}"/>
              </a:ext>
            </a:extLst>
          </p:cNvPr>
          <p:cNvCxnSpPr>
            <a:cxnSpLocks/>
            <a:stCxn id="133" idx="3"/>
          </p:cNvCxnSpPr>
          <p:nvPr/>
        </p:nvCxnSpPr>
        <p:spPr>
          <a:xfrm flipV="1">
            <a:off x="7374578"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oogle Shape;762;p37">
            <a:extLst>
              <a:ext uri="{FF2B5EF4-FFF2-40B4-BE49-F238E27FC236}">
                <a16:creationId xmlns:a16="http://schemas.microsoft.com/office/drawing/2014/main" id="{97014439-1F84-2F43-A1AF-76BA7B510F37}"/>
              </a:ext>
            </a:extLst>
          </p:cNvPr>
          <p:cNvGrpSpPr/>
          <p:nvPr/>
        </p:nvGrpSpPr>
        <p:grpSpPr>
          <a:xfrm>
            <a:off x="243144" y="608248"/>
            <a:ext cx="334872" cy="334853"/>
            <a:chOff x="576250" y="4319400"/>
            <a:chExt cx="442075" cy="442050"/>
          </a:xfrm>
        </p:grpSpPr>
        <p:sp>
          <p:nvSpPr>
            <p:cNvPr id="31" name="Google Shape;763;p37">
              <a:extLst>
                <a:ext uri="{FF2B5EF4-FFF2-40B4-BE49-F238E27FC236}">
                  <a16:creationId xmlns:a16="http://schemas.microsoft.com/office/drawing/2014/main" id="{F016D070-D945-E547-9DE5-519179D70ED7}"/>
                </a:ext>
              </a:extLst>
            </p:cNvPr>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4;p37">
              <a:extLst>
                <a:ext uri="{FF2B5EF4-FFF2-40B4-BE49-F238E27FC236}">
                  <a16:creationId xmlns:a16="http://schemas.microsoft.com/office/drawing/2014/main" id="{76644BEB-0D74-2047-B4A4-7DED28D2FB45}"/>
                </a:ext>
              </a:extLst>
            </p:cNvPr>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5;p37">
              <a:extLst>
                <a:ext uri="{FF2B5EF4-FFF2-40B4-BE49-F238E27FC236}">
                  <a16:creationId xmlns:a16="http://schemas.microsoft.com/office/drawing/2014/main" id="{97D07506-E19F-944E-AC11-564804B012A1}"/>
                </a:ext>
              </a:extLst>
            </p:cNvPr>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p37">
              <a:extLst>
                <a:ext uri="{FF2B5EF4-FFF2-40B4-BE49-F238E27FC236}">
                  <a16:creationId xmlns:a16="http://schemas.microsoft.com/office/drawing/2014/main" id="{6ABBB599-B904-004A-9AAB-1FD8AE544A10}"/>
                </a:ext>
              </a:extLst>
            </p:cNvPr>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091564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animBg="1"/>
      <p:bldP spid="143"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Event Record</a:t>
            </a:r>
            <a:endParaRPr/>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
        <p:nvSpPr>
          <p:cNvPr id="24" name="Google Shape;285;p19">
            <a:extLst>
              <a:ext uri="{FF2B5EF4-FFF2-40B4-BE49-F238E27FC236}">
                <a16:creationId xmlns:a16="http://schemas.microsoft.com/office/drawing/2014/main" id="{05654455-AA10-FA4B-A2CD-7D60F1E5BA9E}"/>
              </a:ext>
            </a:extLst>
          </p:cNvPr>
          <p:cNvSpPr txBox="1">
            <a:spLocks/>
          </p:cNvSpPr>
          <p:nvPr/>
        </p:nvSpPr>
        <p:spPr>
          <a:xfrm>
            <a:off x="310154" y="1216800"/>
            <a:ext cx="3020876" cy="19591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IN" sz="1100" dirty="0"/>
              <a:t>"</a:t>
            </a:r>
            <a:r>
              <a:rPr lang="en-IN" sz="1100" dirty="0" err="1"/>
              <a:t>ext</a:t>
            </a:r>
            <a:r>
              <a:rPr lang="en-IN" sz="1100" dirty="0"/>
              <a:t>": {</a:t>
            </a:r>
          </a:p>
          <a:p>
            <a:pPr marL="0" indent="0">
              <a:buNone/>
            </a:pPr>
            <a:r>
              <a:rPr lang="en-IN" sz="1100" dirty="0"/>
              <a:t>	"</a:t>
            </a:r>
            <a:r>
              <a:rPr lang="en-IN" sz="1100" dirty="0" err="1"/>
              <a:t>cloud_type</a:t>
            </a:r>
            <a:r>
              <a:rPr lang="en-IN" sz="1100" dirty="0"/>
              <a:t>": "</a:t>
            </a:r>
            <a:r>
              <a:rPr lang="en-IN" sz="1100" dirty="0" err="1"/>
              <a:t>public_cloud_xyz</a:t>
            </a:r>
            <a:r>
              <a:rPr lang="en-IN" sz="1100" dirty="0"/>
              <a:t>",</a:t>
            </a:r>
          </a:p>
          <a:p>
            <a:pPr marL="0" indent="0">
              <a:buNone/>
            </a:pPr>
            <a:r>
              <a:rPr lang="en-IN" sz="1100" dirty="0"/>
              <a:t>	</a:t>
            </a:r>
            <a:r>
              <a:rPr lang="en-IN" sz="1100" b="1" dirty="0"/>
              <a:t>"</a:t>
            </a:r>
            <a:r>
              <a:rPr lang="en-IN" sz="1100" b="1" dirty="0" err="1"/>
              <a:t>record_type</a:t>
            </a:r>
            <a:r>
              <a:rPr lang="en-IN" sz="1100" b="1" dirty="0"/>
              <a:t>": "</a:t>
            </a:r>
            <a:r>
              <a:rPr lang="en-IN" sz="1100" b="1" dirty="0" err="1"/>
              <a:t>vm_os_disk_encryption_event</a:t>
            </a:r>
            <a:r>
              <a:rPr lang="en-IN" sz="1100" b="1" dirty="0"/>
              <a:t>",</a:t>
            </a:r>
          </a:p>
          <a:p>
            <a:pPr marL="0" indent="0">
              <a:buNone/>
            </a:pPr>
            <a:r>
              <a:rPr lang="en-IN" sz="1100" dirty="0"/>
              <a:t>	"</a:t>
            </a:r>
            <a:r>
              <a:rPr lang="en-IN" sz="1100" dirty="0" err="1"/>
              <a:t>subscription_id</a:t>
            </a:r>
            <a:r>
              <a:rPr lang="en-IN" sz="1100" dirty="0"/>
              <a:t>": "</a:t>
            </a:r>
            <a:r>
              <a:rPr lang="en-IN" sz="1100" dirty="0" err="1"/>
              <a:t>sample_sub</a:t>
            </a:r>
            <a:r>
              <a:rPr lang="en-IN" sz="1100" dirty="0"/>
              <a:t>",</a:t>
            </a:r>
          </a:p>
          <a:p>
            <a:pPr marL="0" indent="0">
              <a:buNone/>
            </a:pPr>
            <a:r>
              <a:rPr lang="en-IN" sz="1100" dirty="0"/>
              <a:t>	"</a:t>
            </a:r>
            <a:r>
              <a:rPr lang="en-IN" sz="1100" dirty="0" err="1"/>
              <a:t>subscription_state</a:t>
            </a:r>
            <a:r>
              <a:rPr lang="en-IN" sz="1100" dirty="0"/>
              <a:t>": "Enabled",</a:t>
            </a:r>
          </a:p>
          <a:p>
            <a:pPr marL="0" indent="0">
              <a:buNone/>
            </a:pPr>
            <a:r>
              <a:rPr lang="en-IN" sz="1100" dirty="0"/>
              <a:t>	"</a:t>
            </a:r>
            <a:r>
              <a:rPr lang="en-IN" sz="1100" dirty="0" err="1"/>
              <a:t>power_state</a:t>
            </a:r>
            <a:r>
              <a:rPr lang="en-IN" sz="1100" dirty="0"/>
              <a:t>": "running",</a:t>
            </a:r>
          </a:p>
          <a:p>
            <a:pPr marL="0" indent="0">
              <a:buNone/>
            </a:pPr>
            <a:r>
              <a:rPr lang="en-IN" sz="1100" dirty="0"/>
              <a:t>	"</a:t>
            </a:r>
            <a:r>
              <a:rPr lang="en-IN" sz="1100" dirty="0" err="1"/>
              <a:t>os_disk_encrypted</a:t>
            </a:r>
            <a:r>
              <a:rPr lang="en-IN" sz="1100" dirty="0"/>
              <a:t>": false</a:t>
            </a:r>
          </a:p>
          <a:p>
            <a:pPr marL="0" indent="0">
              <a:buNone/>
            </a:pPr>
            <a:r>
              <a:rPr lang="en-IN" sz="1100" dirty="0"/>
              <a:t>}</a:t>
            </a:r>
            <a:endParaRPr lang="en" sz="1100" dirty="0"/>
          </a:p>
        </p:txBody>
      </p:sp>
      <p:sp>
        <p:nvSpPr>
          <p:cNvPr id="25" name="Google Shape;769;p37">
            <a:extLst>
              <a:ext uri="{FF2B5EF4-FFF2-40B4-BE49-F238E27FC236}">
                <a16:creationId xmlns:a16="http://schemas.microsoft.com/office/drawing/2014/main" id="{AE4385B4-4820-A54E-AF55-6F246C4FDEE0}"/>
              </a:ext>
            </a:extLst>
          </p:cNvPr>
          <p:cNvSpPr/>
          <p:nvPr/>
        </p:nvSpPr>
        <p:spPr>
          <a:xfrm>
            <a:off x="252337" y="641446"/>
            <a:ext cx="307185" cy="268458"/>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85;p19">
            <a:extLst>
              <a:ext uri="{FF2B5EF4-FFF2-40B4-BE49-F238E27FC236}">
                <a16:creationId xmlns:a16="http://schemas.microsoft.com/office/drawing/2014/main" id="{D78E06FF-B6B9-CA47-89EB-D6144C8659B6}"/>
              </a:ext>
            </a:extLst>
          </p:cNvPr>
          <p:cNvSpPr txBox="1">
            <a:spLocks/>
          </p:cNvSpPr>
          <p:nvPr/>
        </p:nvSpPr>
        <p:spPr>
          <a:xfrm>
            <a:off x="3331030" y="1216799"/>
            <a:ext cx="5682342" cy="31429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1pPr>
            <a:lvl2pPr marL="914400" marR="0" lvl="1"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2pPr>
            <a:lvl3pPr marL="1371600" marR="0" lvl="2"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3pPr>
            <a:lvl4pPr marL="1828800" marR="0" lvl="3"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4pPr>
            <a:lvl5pPr marL="2286000" marR="0" lvl="4"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5pPr>
            <a:lvl6pPr marL="2743200" marR="0" lvl="5"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6pPr>
            <a:lvl7pPr marL="3200400" marR="0" lvl="6"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7pPr>
            <a:lvl8pPr marL="3657600" marR="0" lvl="7" indent="-355600" algn="l" rtl="0">
              <a:lnSpc>
                <a:spcPct val="100000"/>
              </a:lnSpc>
              <a:spcBef>
                <a:spcPts val="1000"/>
              </a:spcBef>
              <a:spcAft>
                <a:spcPts val="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8pPr>
            <a:lvl9pPr marL="4114800" marR="0" lvl="8" indent="-355600" algn="l" rtl="0">
              <a:lnSpc>
                <a:spcPct val="100000"/>
              </a:lnSpc>
              <a:spcBef>
                <a:spcPts val="1000"/>
              </a:spcBef>
              <a:spcAft>
                <a:spcPts val="1000"/>
              </a:spcAft>
              <a:buClr>
                <a:schemeClr val="accent4"/>
              </a:buClr>
              <a:buSzPts val="2000"/>
              <a:buFont typeface="Roboto Condensed Light"/>
              <a:buChar char="▻"/>
              <a:defRPr sz="2000" b="0" i="0" u="none" strike="noStrike" cap="none">
                <a:solidFill>
                  <a:schemeClr val="dk1"/>
                </a:solidFill>
                <a:latin typeface="Roboto Condensed Light"/>
                <a:ea typeface="Roboto Condensed Light"/>
                <a:cs typeface="Roboto Condensed Light"/>
                <a:sym typeface="Roboto Condensed Light"/>
              </a:defRPr>
            </a:lvl9pPr>
          </a:lstStyle>
          <a:p>
            <a:pPr marL="0" indent="0">
              <a:buNone/>
            </a:pPr>
            <a:r>
              <a:rPr lang="en-IN" sz="1200" dirty="0"/>
              <a:t>"com": {</a:t>
            </a:r>
          </a:p>
          <a:p>
            <a:pPr marL="0" indent="0">
              <a:buNone/>
            </a:pPr>
            <a:r>
              <a:rPr lang="en-IN" sz="1200" dirty="0"/>
              <a:t>	"</a:t>
            </a:r>
            <a:r>
              <a:rPr lang="en-IN" sz="1200" dirty="0" err="1"/>
              <a:t>cloud_type</a:t>
            </a:r>
            <a:r>
              <a:rPr lang="en-IN" sz="1200" dirty="0"/>
              <a:t>": "</a:t>
            </a:r>
            <a:r>
              <a:rPr lang="en-IN" sz="1200" dirty="0" err="1"/>
              <a:t>public_cloud_xyz</a:t>
            </a:r>
            <a:r>
              <a:rPr lang="en-IN" sz="1200" dirty="0"/>
              <a:t>",</a:t>
            </a:r>
          </a:p>
          <a:p>
            <a:pPr marL="0" indent="0">
              <a:buNone/>
            </a:pPr>
            <a:r>
              <a:rPr lang="en-IN" sz="1200" dirty="0"/>
              <a:t>	"</a:t>
            </a:r>
            <a:r>
              <a:rPr lang="en-IN" sz="1200" dirty="0" err="1"/>
              <a:t>record_type</a:t>
            </a:r>
            <a:r>
              <a:rPr lang="en-IN" sz="1200" dirty="0"/>
              <a:t>": "</a:t>
            </a:r>
            <a:r>
              <a:rPr lang="en-IN" sz="1200" dirty="0" err="1"/>
              <a:t>vm_os_disk_encryption_event</a:t>
            </a:r>
            <a:r>
              <a:rPr lang="en-IN" sz="1200" dirty="0"/>
              <a:t>",</a:t>
            </a:r>
          </a:p>
          <a:p>
            <a:pPr marL="0" indent="0">
              <a:buNone/>
            </a:pPr>
            <a:r>
              <a:rPr lang="en-IN" sz="1200" dirty="0"/>
              <a:t>	</a:t>
            </a:r>
            <a:r>
              <a:rPr lang="en-IN" sz="1200" b="1" dirty="0"/>
              <a:t>"description": "</a:t>
            </a:r>
            <a:r>
              <a:rPr lang="en-IN" sz="1200" b="1" dirty="0" err="1"/>
              <a:t>public_cloud_xyz</a:t>
            </a:r>
            <a:r>
              <a:rPr lang="en-IN" sz="1200" b="1" dirty="0"/>
              <a:t> virtual machine </a:t>
            </a:r>
            <a:r>
              <a:rPr lang="en-IN" sz="1200" b="1" dirty="0" err="1"/>
              <a:t>sample_sub</a:t>
            </a:r>
            <a:r>
              <a:rPr lang="en-IN" sz="1200" b="1" dirty="0"/>
              <a:t>/</a:t>
            </a:r>
            <a:r>
              <a:rPr lang="en-IN" sz="1200" b="1" dirty="0" err="1"/>
              <a:t>myVM</a:t>
            </a:r>
            <a:r>
              <a:rPr lang="en-IN" sz="1200" b="1" dirty="0"/>
              <a:t> has unencrypted OS disk myVM_OsDisk_1",</a:t>
            </a:r>
          </a:p>
          <a:p>
            <a:pPr marL="0" indent="0">
              <a:buNone/>
            </a:pPr>
            <a:r>
              <a:rPr lang="en-IN" sz="1200" b="1" dirty="0"/>
              <a:t>	"recommendation": "Check </a:t>
            </a:r>
            <a:r>
              <a:rPr lang="en-IN" sz="1200" b="1" dirty="0" err="1"/>
              <a:t>public_cloud_xyz</a:t>
            </a:r>
            <a:r>
              <a:rPr lang="en-IN" sz="1200" b="1" dirty="0"/>
              <a:t> virtual machine </a:t>
            </a:r>
            <a:r>
              <a:rPr lang="en-IN" sz="1200" b="1" dirty="0" err="1"/>
              <a:t>sample_sub</a:t>
            </a:r>
            <a:r>
              <a:rPr lang="en-IN" sz="1200" b="1" dirty="0"/>
              <a:t>/</a:t>
            </a:r>
            <a:r>
              <a:rPr lang="en-IN" sz="1200" b="1" dirty="0" err="1"/>
              <a:t>myVM</a:t>
            </a:r>
            <a:r>
              <a:rPr lang="en-IN" sz="1200" b="1" dirty="0"/>
              <a:t> and encrypt OS disk   			myVM_OsDisk_1",</a:t>
            </a:r>
          </a:p>
          <a:p>
            <a:pPr marL="0" indent="0">
              <a:buNone/>
            </a:pPr>
            <a:r>
              <a:rPr lang="en-IN" sz="1200" dirty="0"/>
              <a:t>	"</a:t>
            </a:r>
            <a:r>
              <a:rPr lang="en-IN" sz="1200" dirty="0" err="1"/>
              <a:t>audit_key</a:t>
            </a:r>
            <a:r>
              <a:rPr lang="en-IN" sz="1200" dirty="0"/>
              <a:t>": "</a:t>
            </a:r>
            <a:r>
              <a:rPr lang="en-IN" sz="1200" dirty="0" err="1"/>
              <a:t>mockaudit</a:t>
            </a:r>
            <a:r>
              <a:rPr lang="en-IN" sz="1200" dirty="0"/>
              <a:t>",</a:t>
            </a:r>
          </a:p>
          <a:p>
            <a:pPr marL="0" indent="0">
              <a:buNone/>
            </a:pPr>
            <a:r>
              <a:rPr lang="en-IN" sz="1200" dirty="0"/>
              <a:t>	"</a:t>
            </a:r>
            <a:r>
              <a:rPr lang="en-IN" sz="1200" dirty="0" err="1"/>
              <a:t>audit_version</a:t>
            </a:r>
            <a:r>
              <a:rPr lang="en-IN" sz="1200" dirty="0"/>
              <a:t>": "20190906_192006",</a:t>
            </a:r>
          </a:p>
          <a:p>
            <a:pPr marL="0" indent="0">
              <a:buNone/>
            </a:pPr>
            <a:r>
              <a:rPr lang="en-IN" sz="1200" dirty="0"/>
              <a:t>	"</a:t>
            </a:r>
            <a:r>
              <a:rPr lang="en-IN" sz="1200" dirty="0" err="1"/>
              <a:t>origin_key</a:t>
            </a:r>
            <a:r>
              <a:rPr lang="en-IN" sz="1200" dirty="0"/>
              <a:t>": "</a:t>
            </a:r>
            <a:r>
              <a:rPr lang="en-IN" sz="1200" dirty="0" err="1"/>
              <a:t>vmosdiskencryptionevent</a:t>
            </a:r>
            <a:r>
              <a:rPr lang="en-IN" sz="1200" dirty="0"/>
              <a:t>",</a:t>
            </a:r>
          </a:p>
          <a:p>
            <a:pPr marL="0" indent="0">
              <a:buNone/>
            </a:pPr>
            <a:r>
              <a:rPr lang="en-IN" sz="1200" dirty="0"/>
              <a:t>	"</a:t>
            </a:r>
            <a:r>
              <a:rPr lang="en-IN" sz="1200" dirty="0" err="1"/>
              <a:t>origin_class</a:t>
            </a:r>
            <a:r>
              <a:rPr lang="en-IN" sz="1200" dirty="0"/>
              <a:t>": "</a:t>
            </a:r>
            <a:r>
              <a:rPr lang="en-IN" sz="1200" dirty="0" err="1"/>
              <a:t>VMOSDiskEncryptionEvent</a:t>
            </a:r>
            <a:r>
              <a:rPr lang="en-IN" sz="1200" dirty="0"/>
              <a:t>",</a:t>
            </a:r>
          </a:p>
          <a:p>
            <a:pPr marL="0" indent="0">
              <a:buNone/>
            </a:pPr>
            <a:r>
              <a:rPr lang="en-IN" sz="1200" dirty="0"/>
              <a:t>	"</a:t>
            </a:r>
            <a:r>
              <a:rPr lang="en-IN" sz="1200" dirty="0" err="1"/>
              <a:t>origin_worker</a:t>
            </a:r>
            <a:r>
              <a:rPr lang="en-IN" sz="1200" dirty="0"/>
              <a:t>": "</a:t>
            </a:r>
            <a:r>
              <a:rPr lang="en-IN" sz="1200" dirty="0" err="1"/>
              <a:t>mockaudit_vmosdiskencryptionevent</a:t>
            </a:r>
            <a:r>
              <a:rPr lang="en-IN" sz="1200" dirty="0"/>
              <a:t>",</a:t>
            </a:r>
          </a:p>
          <a:p>
            <a:pPr marL="0" indent="0">
              <a:buNone/>
            </a:pPr>
            <a:r>
              <a:rPr lang="en-IN" sz="1200" dirty="0"/>
              <a:t>	"</a:t>
            </a:r>
            <a:r>
              <a:rPr lang="en-IN" sz="1200" dirty="0" err="1"/>
              <a:t>origin_type</a:t>
            </a:r>
            <a:r>
              <a:rPr lang="en-IN" sz="1200" dirty="0"/>
              <a:t>": "event",</a:t>
            </a:r>
          </a:p>
          <a:p>
            <a:pPr marL="0" indent="0">
              <a:buNone/>
            </a:pPr>
            <a:r>
              <a:rPr lang="en-IN" sz="1200" dirty="0"/>
              <a:t>}</a:t>
            </a:r>
            <a:endParaRPr lang="en" sz="1200" dirty="0"/>
          </a:p>
        </p:txBody>
      </p:sp>
    </p:spTree>
    <p:extLst>
      <p:ext uri="{BB962C8B-B14F-4D97-AF65-F5344CB8AC3E}">
        <p14:creationId xmlns:p14="http://schemas.microsoft.com/office/powerpoint/2010/main" val="22379846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Audit Example: Databases</a:t>
            </a:r>
            <a:endParaRPr dirty="0"/>
          </a:p>
        </p:txBody>
      </p:sp>
      <p:sp>
        <p:nvSpPr>
          <p:cNvPr id="343" name="Google Shape;343;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grpSp>
        <p:nvGrpSpPr>
          <p:cNvPr id="14" name="Google Shape;645;p37">
            <a:extLst>
              <a:ext uri="{FF2B5EF4-FFF2-40B4-BE49-F238E27FC236}">
                <a16:creationId xmlns:a16="http://schemas.microsoft.com/office/drawing/2014/main" id="{09F8062D-6CCA-0247-AFAC-9353020C3974}"/>
              </a:ext>
            </a:extLst>
          </p:cNvPr>
          <p:cNvGrpSpPr/>
          <p:nvPr/>
        </p:nvGrpSpPr>
        <p:grpSpPr>
          <a:xfrm>
            <a:off x="284208" y="628540"/>
            <a:ext cx="273988" cy="294270"/>
            <a:chOff x="616425" y="2329600"/>
            <a:chExt cx="361700" cy="388475"/>
          </a:xfrm>
        </p:grpSpPr>
        <p:sp>
          <p:nvSpPr>
            <p:cNvPr id="15" name="Google Shape;646;p37">
              <a:extLst>
                <a:ext uri="{FF2B5EF4-FFF2-40B4-BE49-F238E27FC236}">
                  <a16:creationId xmlns:a16="http://schemas.microsoft.com/office/drawing/2014/main" id="{7F13BB63-7A22-374E-ACD0-DA810865AC6F}"/>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7;p37">
              <a:extLst>
                <a:ext uri="{FF2B5EF4-FFF2-40B4-BE49-F238E27FC236}">
                  <a16:creationId xmlns:a16="http://schemas.microsoft.com/office/drawing/2014/main" id="{017B9DF2-80FF-E649-972E-4D57A68D66B1}"/>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8;p37">
              <a:extLst>
                <a:ext uri="{FF2B5EF4-FFF2-40B4-BE49-F238E27FC236}">
                  <a16:creationId xmlns:a16="http://schemas.microsoft.com/office/drawing/2014/main" id="{083B66BB-30C3-7E4D-9990-23E96DF97B1C}"/>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9;p37">
              <a:extLst>
                <a:ext uri="{FF2B5EF4-FFF2-40B4-BE49-F238E27FC236}">
                  <a16:creationId xmlns:a16="http://schemas.microsoft.com/office/drawing/2014/main" id="{1AA2641B-EF2F-EE45-824A-795E654695E2}"/>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50;p37">
              <a:extLst>
                <a:ext uri="{FF2B5EF4-FFF2-40B4-BE49-F238E27FC236}">
                  <a16:creationId xmlns:a16="http://schemas.microsoft.com/office/drawing/2014/main" id="{2AE1BCB0-8608-0547-A5F7-2085DEC1A2DF}"/>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51;p37">
              <a:extLst>
                <a:ext uri="{FF2B5EF4-FFF2-40B4-BE49-F238E27FC236}">
                  <a16:creationId xmlns:a16="http://schemas.microsoft.com/office/drawing/2014/main" id="{04908A8E-6C96-2C45-AA5D-766AE4A6F069}"/>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52;p37">
              <a:extLst>
                <a:ext uri="{FF2B5EF4-FFF2-40B4-BE49-F238E27FC236}">
                  <a16:creationId xmlns:a16="http://schemas.microsoft.com/office/drawing/2014/main" id="{09A77A13-FE62-5947-BF4E-C99D01FD1619}"/>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3;p37">
              <a:extLst>
                <a:ext uri="{FF2B5EF4-FFF2-40B4-BE49-F238E27FC236}">
                  <a16:creationId xmlns:a16="http://schemas.microsoft.com/office/drawing/2014/main" id="{4CE2F968-D457-9140-B448-00D7F0C8D12E}"/>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408;p26">
            <a:extLst>
              <a:ext uri="{FF2B5EF4-FFF2-40B4-BE49-F238E27FC236}">
                <a16:creationId xmlns:a16="http://schemas.microsoft.com/office/drawing/2014/main" id="{639F6A62-9889-6C4D-9497-7705C49EB587}"/>
              </a:ext>
            </a:extLst>
          </p:cNvPr>
          <p:cNvSpPr txBox="1">
            <a:spLocks/>
          </p:cNvSpPr>
          <p:nvPr/>
        </p:nvSpPr>
        <p:spPr>
          <a:xfrm>
            <a:off x="1592749" y="1668360"/>
            <a:ext cx="5350311" cy="463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spcAft>
                <a:spcPts val="1000"/>
              </a:spcAft>
              <a:buFont typeface="Roboto Condensed Light"/>
              <a:buNone/>
            </a:pPr>
            <a:r>
              <a:rPr lang="en-US" b="1" dirty="0">
                <a:solidFill>
                  <a:srgbClr val="3F5378"/>
                </a:solidFill>
              </a:rPr>
              <a:t>Ensure that DB servers have SSL enforced </a:t>
            </a:r>
          </a:p>
        </p:txBody>
      </p:sp>
      <p:sp>
        <p:nvSpPr>
          <p:cNvPr id="25" name="Google Shape;284;p19">
            <a:extLst>
              <a:ext uri="{FF2B5EF4-FFF2-40B4-BE49-F238E27FC236}">
                <a16:creationId xmlns:a16="http://schemas.microsoft.com/office/drawing/2014/main" id="{6BF8678A-E6F3-2240-BC38-DE2A7EFBA970}"/>
              </a:ext>
            </a:extLst>
          </p:cNvPr>
          <p:cNvSpPr txBox="1">
            <a:spLocks/>
          </p:cNvSpPr>
          <p:nvPr/>
        </p:nvSpPr>
        <p:spPr>
          <a:xfrm>
            <a:off x="1592749" y="2278368"/>
            <a:ext cx="5794524"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2400" b="1" dirty="0">
                <a:solidFill>
                  <a:srgbClr val="3F5378"/>
                </a:solidFill>
                <a:latin typeface="Roboto Condensed Light"/>
                <a:ea typeface="Roboto Condensed Light"/>
                <a:sym typeface="Roboto Condensed Light"/>
              </a:rPr>
              <a:t>Why?</a:t>
            </a:r>
          </a:p>
          <a:p>
            <a:r>
              <a:rPr lang="en-US" sz="1800" dirty="0">
                <a:solidFill>
                  <a:srgbClr val="3F5378"/>
                </a:solidFill>
                <a:latin typeface="Roboto Condensed Light"/>
                <a:ea typeface="Roboto Condensed Light"/>
              </a:rPr>
              <a:t>Enforcing SSL connections between database server and client applications helps protect against "man in the middle" attacks by encrypting the data stream between the server and application. </a:t>
            </a:r>
          </a:p>
        </p:txBody>
      </p:sp>
      <p:sp>
        <p:nvSpPr>
          <p:cNvPr id="26" name="TextBox 25">
            <a:extLst>
              <a:ext uri="{FF2B5EF4-FFF2-40B4-BE49-F238E27FC236}">
                <a16:creationId xmlns:a16="http://schemas.microsoft.com/office/drawing/2014/main" id="{F0A8AAD5-BD16-594A-BD43-1425E409104C}"/>
              </a:ext>
            </a:extLst>
          </p:cNvPr>
          <p:cNvSpPr txBox="1"/>
          <p:nvPr/>
        </p:nvSpPr>
        <p:spPr>
          <a:xfrm>
            <a:off x="0" y="4912667"/>
            <a:ext cx="5920475" cy="461665"/>
          </a:xfrm>
          <a:prstGeom prst="rect">
            <a:avLst/>
          </a:prstGeom>
          <a:noFill/>
        </p:spPr>
        <p:txBody>
          <a:bodyPr wrap="square" rtlCol="0">
            <a:spAutoFit/>
          </a:bodyPr>
          <a:lstStyle/>
          <a:p>
            <a:r>
              <a:rPr lang="en-US" sz="1000" dirty="0"/>
              <a:t>Source: CIS Microsoft Azure Foundations Benchmark v1.1.0 - 02-15-2019 Section 4.13 </a:t>
            </a:r>
          </a:p>
          <a:p>
            <a:endParaRPr lang="en-US" dirty="0"/>
          </a:p>
        </p:txBody>
      </p:sp>
    </p:spTree>
    <p:extLst>
      <p:ext uri="{BB962C8B-B14F-4D97-AF65-F5344CB8AC3E}">
        <p14:creationId xmlns:p14="http://schemas.microsoft.com/office/powerpoint/2010/main" val="13351417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it works?</a:t>
            </a:r>
            <a:endParaRPr/>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130" name="Rectangle 129">
            <a:extLst>
              <a:ext uri="{FF2B5EF4-FFF2-40B4-BE49-F238E27FC236}">
                <a16:creationId xmlns:a16="http://schemas.microsoft.com/office/drawing/2014/main" id="{E005A4B7-19F8-D24F-9952-9A929AFF5875}"/>
              </a:ext>
            </a:extLst>
          </p:cNvPr>
          <p:cNvSpPr/>
          <p:nvPr/>
        </p:nvSpPr>
        <p:spPr>
          <a:xfrm>
            <a:off x="1706548"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Database (Postgres/MySQL) Cloud</a:t>
            </a:r>
          </a:p>
          <a:p>
            <a:pPr algn="ctr"/>
            <a:r>
              <a:rPr lang="en-US" dirty="0">
                <a:solidFill>
                  <a:schemeClr val="bg1"/>
                </a:solidFill>
              </a:rPr>
              <a:t>plugins</a:t>
            </a:r>
          </a:p>
        </p:txBody>
      </p:sp>
      <p:sp>
        <p:nvSpPr>
          <p:cNvPr id="131" name="Rectangle 130">
            <a:extLst>
              <a:ext uri="{FF2B5EF4-FFF2-40B4-BE49-F238E27FC236}">
                <a16:creationId xmlns:a16="http://schemas.microsoft.com/office/drawing/2014/main" id="{57512D5E-1B2E-BA42-A717-841C2E7FEA90}"/>
              </a:ext>
            </a:extLst>
          </p:cNvPr>
          <p:cNvSpPr/>
          <p:nvPr/>
        </p:nvSpPr>
        <p:spPr>
          <a:xfrm>
            <a:off x="4372505"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solidFill>
                  <a:schemeClr val="bg1"/>
                </a:solidFill>
              </a:rPr>
              <a:t>Store</a:t>
            </a:r>
          </a:p>
          <a:p>
            <a:pPr algn="ctr"/>
            <a:r>
              <a:rPr lang="en-US">
                <a:solidFill>
                  <a:schemeClr val="bg1"/>
                </a:solidFill>
              </a:rPr>
              <a:t>plugins</a:t>
            </a:r>
          </a:p>
        </p:txBody>
      </p:sp>
      <p:sp>
        <p:nvSpPr>
          <p:cNvPr id="132" name="Rectangle 131">
            <a:extLst>
              <a:ext uri="{FF2B5EF4-FFF2-40B4-BE49-F238E27FC236}">
                <a16:creationId xmlns:a16="http://schemas.microsoft.com/office/drawing/2014/main" id="{555FD259-2992-944E-8A13-6D100DBB0DC2}"/>
              </a:ext>
            </a:extLst>
          </p:cNvPr>
          <p:cNvSpPr/>
          <p:nvPr/>
        </p:nvSpPr>
        <p:spPr>
          <a:xfrm>
            <a:off x="2957065"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TLS enforcement Event</a:t>
            </a:r>
          </a:p>
          <a:p>
            <a:pPr algn="ctr"/>
            <a:r>
              <a:rPr lang="en-US" dirty="0">
                <a:solidFill>
                  <a:schemeClr val="bg1"/>
                </a:solidFill>
              </a:rPr>
              <a:t>plugins</a:t>
            </a:r>
          </a:p>
        </p:txBody>
      </p:sp>
      <p:sp>
        <p:nvSpPr>
          <p:cNvPr id="133" name="Rectangle 132">
            <a:extLst>
              <a:ext uri="{FF2B5EF4-FFF2-40B4-BE49-F238E27FC236}">
                <a16:creationId xmlns:a16="http://schemas.microsoft.com/office/drawing/2014/main" id="{15903F59-702B-5B40-8814-B1991CEB09B6}"/>
              </a:ext>
            </a:extLst>
          </p:cNvPr>
          <p:cNvSpPr/>
          <p:nvPr/>
        </p:nvSpPr>
        <p:spPr>
          <a:xfrm>
            <a:off x="5382939"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Alert</a:t>
            </a:r>
          </a:p>
          <a:p>
            <a:pPr algn="ctr"/>
            <a:r>
              <a:rPr lang="en-US">
                <a:solidFill>
                  <a:schemeClr val="bg1"/>
                </a:solidFill>
              </a:rPr>
              <a:t>plugins</a:t>
            </a:r>
          </a:p>
        </p:txBody>
      </p:sp>
      <p:cxnSp>
        <p:nvCxnSpPr>
          <p:cNvPr id="134" name="Straight Arrow Connector 133">
            <a:extLst>
              <a:ext uri="{FF2B5EF4-FFF2-40B4-BE49-F238E27FC236}">
                <a16:creationId xmlns:a16="http://schemas.microsoft.com/office/drawing/2014/main" id="{AB9DD1EF-1FF3-D045-8D7C-6140C23643DC}"/>
              </a:ext>
            </a:extLst>
          </p:cNvPr>
          <p:cNvCxnSpPr>
            <a:stCxn id="130" idx="3"/>
            <a:endCxn id="131" idx="1"/>
          </p:cNvCxnSpPr>
          <p:nvPr/>
        </p:nvCxnSpPr>
        <p:spPr>
          <a:xfrm>
            <a:off x="3698187"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5" name="Straight Arrow Connector 134">
            <a:extLst>
              <a:ext uri="{FF2B5EF4-FFF2-40B4-BE49-F238E27FC236}">
                <a16:creationId xmlns:a16="http://schemas.microsoft.com/office/drawing/2014/main" id="{549FFCF8-7D18-F640-BDC7-A6201602E26C}"/>
              </a:ext>
            </a:extLst>
          </p:cNvPr>
          <p:cNvCxnSpPr>
            <a:cxnSpLocks/>
          </p:cNvCxnSpPr>
          <p:nvPr/>
        </p:nvCxnSpPr>
        <p:spPr>
          <a:xfrm>
            <a:off x="3245093"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6" name="Straight Arrow Connector 135">
            <a:extLst>
              <a:ext uri="{FF2B5EF4-FFF2-40B4-BE49-F238E27FC236}">
                <a16:creationId xmlns:a16="http://schemas.microsoft.com/office/drawing/2014/main" id="{5AD4725A-A23C-E046-90D2-A3F780D22407}"/>
              </a:ext>
            </a:extLst>
          </p:cNvPr>
          <p:cNvCxnSpPr>
            <a:cxnSpLocks/>
          </p:cNvCxnSpPr>
          <p:nvPr/>
        </p:nvCxnSpPr>
        <p:spPr>
          <a:xfrm flipV="1">
            <a:off x="4701934"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7" name="Straight Arrow Connector 136">
            <a:extLst>
              <a:ext uri="{FF2B5EF4-FFF2-40B4-BE49-F238E27FC236}">
                <a16:creationId xmlns:a16="http://schemas.microsoft.com/office/drawing/2014/main" id="{39D3405E-1C90-0244-9754-ED04E9E74049}"/>
              </a:ext>
            </a:extLst>
          </p:cNvPr>
          <p:cNvCxnSpPr>
            <a:stCxn id="132" idx="3"/>
            <a:endCxn id="133" idx="1"/>
          </p:cNvCxnSpPr>
          <p:nvPr/>
        </p:nvCxnSpPr>
        <p:spPr>
          <a:xfrm flipV="1">
            <a:off x="4948704"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8" name="Cloud 137">
            <a:extLst>
              <a:ext uri="{FF2B5EF4-FFF2-40B4-BE49-F238E27FC236}">
                <a16:creationId xmlns:a16="http://schemas.microsoft.com/office/drawing/2014/main" id="{FCDEDC2D-D602-CA44-B327-04AF8E97C5E5}"/>
              </a:ext>
            </a:extLst>
          </p:cNvPr>
          <p:cNvSpPr/>
          <p:nvPr/>
        </p:nvSpPr>
        <p:spPr>
          <a:xfrm>
            <a:off x="69535"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a:t>Cloud</a:t>
            </a:r>
          </a:p>
        </p:txBody>
      </p:sp>
      <p:sp>
        <p:nvSpPr>
          <p:cNvPr id="139" name="Can 138">
            <a:extLst>
              <a:ext uri="{FF2B5EF4-FFF2-40B4-BE49-F238E27FC236}">
                <a16:creationId xmlns:a16="http://schemas.microsoft.com/office/drawing/2014/main" id="{ABAEC510-2133-0E47-AD60-4FDAA2CC126E}"/>
              </a:ext>
            </a:extLst>
          </p:cNvPr>
          <p:cNvSpPr/>
          <p:nvPr/>
        </p:nvSpPr>
        <p:spPr>
          <a:xfrm>
            <a:off x="7899991"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t>Store</a:t>
            </a:r>
          </a:p>
        </p:txBody>
      </p:sp>
      <p:cxnSp>
        <p:nvCxnSpPr>
          <p:cNvPr id="140" name="Elbow Connector 139">
            <a:extLst>
              <a:ext uri="{FF2B5EF4-FFF2-40B4-BE49-F238E27FC236}">
                <a16:creationId xmlns:a16="http://schemas.microsoft.com/office/drawing/2014/main" id="{4F53E795-F225-F848-B617-FE46EEAA07A3}"/>
              </a:ext>
            </a:extLst>
          </p:cNvPr>
          <p:cNvCxnSpPr>
            <a:cxnSpLocks/>
            <a:endCxn id="138" idx="3"/>
          </p:cNvCxnSpPr>
          <p:nvPr/>
        </p:nvCxnSpPr>
        <p:spPr>
          <a:xfrm rot="10800000" flipV="1">
            <a:off x="781958"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Elbow Connector 140">
            <a:extLst>
              <a:ext uri="{FF2B5EF4-FFF2-40B4-BE49-F238E27FC236}">
                <a16:creationId xmlns:a16="http://schemas.microsoft.com/office/drawing/2014/main" id="{78CC317C-3B63-3A44-AB44-B16936D7B3EC}"/>
              </a:ext>
            </a:extLst>
          </p:cNvPr>
          <p:cNvCxnSpPr>
            <a:cxnSpLocks/>
            <a:stCxn id="130" idx="1"/>
          </p:cNvCxnSpPr>
          <p:nvPr/>
        </p:nvCxnSpPr>
        <p:spPr>
          <a:xfrm rot="10800000" flipV="1">
            <a:off x="333602"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CF29E59C-7A80-EE40-AC5F-0766DF592C79}"/>
              </a:ext>
            </a:extLst>
          </p:cNvPr>
          <p:cNvCxnSpPr>
            <a:cxnSpLocks/>
            <a:stCxn id="131" idx="3"/>
          </p:cNvCxnSpPr>
          <p:nvPr/>
        </p:nvCxnSpPr>
        <p:spPr>
          <a:xfrm flipV="1">
            <a:off x="6364144"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43" name="Rounded Rectangular Callout 142">
            <a:extLst>
              <a:ext uri="{FF2B5EF4-FFF2-40B4-BE49-F238E27FC236}">
                <a16:creationId xmlns:a16="http://schemas.microsoft.com/office/drawing/2014/main" id="{6445BAF5-1ADB-7F41-B01C-75E0A6DFBCCB}"/>
              </a:ext>
            </a:extLst>
          </p:cNvPr>
          <p:cNvSpPr/>
          <p:nvPr/>
        </p:nvSpPr>
        <p:spPr>
          <a:xfrm>
            <a:off x="8058484"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Alert</a:t>
            </a:r>
          </a:p>
        </p:txBody>
      </p:sp>
      <p:cxnSp>
        <p:nvCxnSpPr>
          <p:cNvPr id="144" name="Straight Arrow Connector 143">
            <a:extLst>
              <a:ext uri="{FF2B5EF4-FFF2-40B4-BE49-F238E27FC236}">
                <a16:creationId xmlns:a16="http://schemas.microsoft.com/office/drawing/2014/main" id="{1638C6D3-B2DD-694D-8DE4-0E7B72686BC8}"/>
              </a:ext>
            </a:extLst>
          </p:cNvPr>
          <p:cNvCxnSpPr>
            <a:cxnSpLocks/>
            <a:stCxn id="133" idx="3"/>
          </p:cNvCxnSpPr>
          <p:nvPr/>
        </p:nvCxnSpPr>
        <p:spPr>
          <a:xfrm flipV="1">
            <a:off x="7374578"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oogle Shape;762;p37">
            <a:extLst>
              <a:ext uri="{FF2B5EF4-FFF2-40B4-BE49-F238E27FC236}">
                <a16:creationId xmlns:a16="http://schemas.microsoft.com/office/drawing/2014/main" id="{97014439-1F84-2F43-A1AF-76BA7B510F37}"/>
              </a:ext>
            </a:extLst>
          </p:cNvPr>
          <p:cNvGrpSpPr/>
          <p:nvPr/>
        </p:nvGrpSpPr>
        <p:grpSpPr>
          <a:xfrm>
            <a:off x="243144" y="608248"/>
            <a:ext cx="334872" cy="334853"/>
            <a:chOff x="576250" y="4319400"/>
            <a:chExt cx="442075" cy="442050"/>
          </a:xfrm>
        </p:grpSpPr>
        <p:sp>
          <p:nvSpPr>
            <p:cNvPr id="31" name="Google Shape;763;p37">
              <a:extLst>
                <a:ext uri="{FF2B5EF4-FFF2-40B4-BE49-F238E27FC236}">
                  <a16:creationId xmlns:a16="http://schemas.microsoft.com/office/drawing/2014/main" id="{F016D070-D945-E547-9DE5-519179D70ED7}"/>
                </a:ext>
              </a:extLst>
            </p:cNvPr>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4;p37">
              <a:extLst>
                <a:ext uri="{FF2B5EF4-FFF2-40B4-BE49-F238E27FC236}">
                  <a16:creationId xmlns:a16="http://schemas.microsoft.com/office/drawing/2014/main" id="{76644BEB-0D74-2047-B4A4-7DED28D2FB45}"/>
                </a:ext>
              </a:extLst>
            </p:cNvPr>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5;p37">
              <a:extLst>
                <a:ext uri="{FF2B5EF4-FFF2-40B4-BE49-F238E27FC236}">
                  <a16:creationId xmlns:a16="http://schemas.microsoft.com/office/drawing/2014/main" id="{97D07506-E19F-944E-AC11-564804B012A1}"/>
                </a:ext>
              </a:extLst>
            </p:cNvPr>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p37">
              <a:extLst>
                <a:ext uri="{FF2B5EF4-FFF2-40B4-BE49-F238E27FC236}">
                  <a16:creationId xmlns:a16="http://schemas.microsoft.com/office/drawing/2014/main" id="{6ABBB599-B904-004A-9AAB-1FD8AE544A10}"/>
                </a:ext>
              </a:extLst>
            </p:cNvPr>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928967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animBg="1"/>
      <p:bldP spid="14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Audit Example: Logs</a:t>
            </a:r>
            <a:endParaRPr dirty="0"/>
          </a:p>
        </p:txBody>
      </p:sp>
      <p:sp>
        <p:nvSpPr>
          <p:cNvPr id="343" name="Google Shape;343;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grpSp>
        <p:nvGrpSpPr>
          <p:cNvPr id="14" name="Google Shape;645;p37">
            <a:extLst>
              <a:ext uri="{FF2B5EF4-FFF2-40B4-BE49-F238E27FC236}">
                <a16:creationId xmlns:a16="http://schemas.microsoft.com/office/drawing/2014/main" id="{09F8062D-6CCA-0247-AFAC-9353020C3974}"/>
              </a:ext>
            </a:extLst>
          </p:cNvPr>
          <p:cNvGrpSpPr/>
          <p:nvPr/>
        </p:nvGrpSpPr>
        <p:grpSpPr>
          <a:xfrm>
            <a:off x="284208" y="628540"/>
            <a:ext cx="273988" cy="294270"/>
            <a:chOff x="616425" y="2329600"/>
            <a:chExt cx="361700" cy="388475"/>
          </a:xfrm>
        </p:grpSpPr>
        <p:sp>
          <p:nvSpPr>
            <p:cNvPr id="15" name="Google Shape;646;p37">
              <a:extLst>
                <a:ext uri="{FF2B5EF4-FFF2-40B4-BE49-F238E27FC236}">
                  <a16:creationId xmlns:a16="http://schemas.microsoft.com/office/drawing/2014/main" id="{7F13BB63-7A22-374E-ACD0-DA810865AC6F}"/>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7;p37">
              <a:extLst>
                <a:ext uri="{FF2B5EF4-FFF2-40B4-BE49-F238E27FC236}">
                  <a16:creationId xmlns:a16="http://schemas.microsoft.com/office/drawing/2014/main" id="{017B9DF2-80FF-E649-972E-4D57A68D66B1}"/>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8;p37">
              <a:extLst>
                <a:ext uri="{FF2B5EF4-FFF2-40B4-BE49-F238E27FC236}">
                  <a16:creationId xmlns:a16="http://schemas.microsoft.com/office/drawing/2014/main" id="{083B66BB-30C3-7E4D-9990-23E96DF97B1C}"/>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9;p37">
              <a:extLst>
                <a:ext uri="{FF2B5EF4-FFF2-40B4-BE49-F238E27FC236}">
                  <a16:creationId xmlns:a16="http://schemas.microsoft.com/office/drawing/2014/main" id="{1AA2641B-EF2F-EE45-824A-795E654695E2}"/>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50;p37">
              <a:extLst>
                <a:ext uri="{FF2B5EF4-FFF2-40B4-BE49-F238E27FC236}">
                  <a16:creationId xmlns:a16="http://schemas.microsoft.com/office/drawing/2014/main" id="{2AE1BCB0-8608-0547-A5F7-2085DEC1A2DF}"/>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51;p37">
              <a:extLst>
                <a:ext uri="{FF2B5EF4-FFF2-40B4-BE49-F238E27FC236}">
                  <a16:creationId xmlns:a16="http://schemas.microsoft.com/office/drawing/2014/main" id="{04908A8E-6C96-2C45-AA5D-766AE4A6F069}"/>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52;p37">
              <a:extLst>
                <a:ext uri="{FF2B5EF4-FFF2-40B4-BE49-F238E27FC236}">
                  <a16:creationId xmlns:a16="http://schemas.microsoft.com/office/drawing/2014/main" id="{09A77A13-FE62-5947-BF4E-C99D01FD1619}"/>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3;p37">
              <a:extLst>
                <a:ext uri="{FF2B5EF4-FFF2-40B4-BE49-F238E27FC236}">
                  <a16:creationId xmlns:a16="http://schemas.microsoft.com/office/drawing/2014/main" id="{4CE2F968-D457-9140-B448-00D7F0C8D12E}"/>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408;p26">
            <a:extLst>
              <a:ext uri="{FF2B5EF4-FFF2-40B4-BE49-F238E27FC236}">
                <a16:creationId xmlns:a16="http://schemas.microsoft.com/office/drawing/2014/main" id="{639F6A62-9889-6C4D-9497-7705C49EB587}"/>
              </a:ext>
            </a:extLst>
          </p:cNvPr>
          <p:cNvSpPr txBox="1">
            <a:spLocks/>
          </p:cNvSpPr>
          <p:nvPr/>
        </p:nvSpPr>
        <p:spPr>
          <a:xfrm>
            <a:off x="1592749" y="1668360"/>
            <a:ext cx="5350311" cy="463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spcAft>
                <a:spcPts val="1000"/>
              </a:spcAft>
              <a:buFont typeface="Roboto Condensed Light"/>
              <a:buNone/>
            </a:pPr>
            <a:r>
              <a:rPr lang="en-US" b="1" dirty="0">
                <a:solidFill>
                  <a:srgbClr val="3F5378"/>
                </a:solidFill>
              </a:rPr>
              <a:t>Ensure that logs are retained for </a:t>
            </a:r>
            <a:r>
              <a:rPr lang="en-US" b="1" dirty="0" err="1">
                <a:solidFill>
                  <a:srgbClr val="3F5378"/>
                </a:solidFill>
              </a:rPr>
              <a:t>atleast</a:t>
            </a:r>
            <a:r>
              <a:rPr lang="en-US" b="1" dirty="0">
                <a:solidFill>
                  <a:srgbClr val="3F5378"/>
                </a:solidFill>
              </a:rPr>
              <a:t> 365 days </a:t>
            </a:r>
          </a:p>
        </p:txBody>
      </p:sp>
      <p:sp>
        <p:nvSpPr>
          <p:cNvPr id="25" name="Google Shape;284;p19">
            <a:extLst>
              <a:ext uri="{FF2B5EF4-FFF2-40B4-BE49-F238E27FC236}">
                <a16:creationId xmlns:a16="http://schemas.microsoft.com/office/drawing/2014/main" id="{6BF8678A-E6F3-2240-BC38-DE2A7EFBA970}"/>
              </a:ext>
            </a:extLst>
          </p:cNvPr>
          <p:cNvSpPr txBox="1">
            <a:spLocks/>
          </p:cNvSpPr>
          <p:nvPr/>
        </p:nvSpPr>
        <p:spPr>
          <a:xfrm>
            <a:off x="1592749" y="2278368"/>
            <a:ext cx="5794524"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2400" b="1" dirty="0">
                <a:solidFill>
                  <a:srgbClr val="3F5378"/>
                </a:solidFill>
                <a:latin typeface="Roboto Condensed Light"/>
                <a:ea typeface="Roboto Condensed Light"/>
                <a:sym typeface="Roboto Condensed Light"/>
              </a:rPr>
              <a:t>Why? </a:t>
            </a:r>
          </a:p>
          <a:p>
            <a:pPr>
              <a:spcBef>
                <a:spcPts val="600"/>
              </a:spcBef>
            </a:pPr>
            <a:r>
              <a:rPr lang="en-US" sz="1800" dirty="0">
                <a:solidFill>
                  <a:srgbClr val="3F5378"/>
                </a:solidFill>
                <a:latin typeface="Roboto Condensed Light"/>
                <a:ea typeface="Roboto Condensed Light"/>
              </a:rPr>
              <a:t>Log should be retained for 365 days or more in order to have time to respond to any incidents. </a:t>
            </a:r>
          </a:p>
          <a:p>
            <a:endParaRPr lang="en-US" sz="1800" dirty="0">
              <a:solidFill>
                <a:srgbClr val="3F5378"/>
              </a:solidFill>
              <a:latin typeface="Roboto Condensed Light"/>
              <a:ea typeface="Roboto Condensed Light"/>
            </a:endParaRPr>
          </a:p>
        </p:txBody>
      </p:sp>
      <p:sp>
        <p:nvSpPr>
          <p:cNvPr id="26" name="TextBox 25">
            <a:extLst>
              <a:ext uri="{FF2B5EF4-FFF2-40B4-BE49-F238E27FC236}">
                <a16:creationId xmlns:a16="http://schemas.microsoft.com/office/drawing/2014/main" id="{F0A8AAD5-BD16-594A-BD43-1425E409104C}"/>
              </a:ext>
            </a:extLst>
          </p:cNvPr>
          <p:cNvSpPr txBox="1"/>
          <p:nvPr/>
        </p:nvSpPr>
        <p:spPr>
          <a:xfrm>
            <a:off x="0" y="4912667"/>
            <a:ext cx="5920475" cy="461665"/>
          </a:xfrm>
          <a:prstGeom prst="rect">
            <a:avLst/>
          </a:prstGeom>
          <a:noFill/>
        </p:spPr>
        <p:txBody>
          <a:bodyPr wrap="square" rtlCol="0">
            <a:spAutoFit/>
          </a:bodyPr>
          <a:lstStyle/>
          <a:p>
            <a:r>
              <a:rPr lang="en-US" sz="1000" dirty="0"/>
              <a:t>Source: CIS Microsoft Azure Foundations Benchmark v1.1.0 - 02-15-2019 Section 5.12 </a:t>
            </a:r>
          </a:p>
          <a:p>
            <a:endParaRPr lang="en-US" dirty="0"/>
          </a:p>
        </p:txBody>
      </p:sp>
    </p:spTree>
    <p:extLst>
      <p:ext uri="{BB962C8B-B14F-4D97-AF65-F5344CB8AC3E}">
        <p14:creationId xmlns:p14="http://schemas.microsoft.com/office/powerpoint/2010/main" val="120564230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it works?</a:t>
            </a:r>
            <a:endParaRPr/>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
        <p:nvSpPr>
          <p:cNvPr id="130" name="Rectangle 129">
            <a:extLst>
              <a:ext uri="{FF2B5EF4-FFF2-40B4-BE49-F238E27FC236}">
                <a16:creationId xmlns:a16="http://schemas.microsoft.com/office/drawing/2014/main" id="{E005A4B7-19F8-D24F-9952-9A929AFF5875}"/>
              </a:ext>
            </a:extLst>
          </p:cNvPr>
          <p:cNvSpPr/>
          <p:nvPr/>
        </p:nvSpPr>
        <p:spPr>
          <a:xfrm>
            <a:off x="1706548"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Logs Cloud</a:t>
            </a:r>
          </a:p>
          <a:p>
            <a:pPr algn="ctr"/>
            <a:r>
              <a:rPr lang="en-US" dirty="0">
                <a:solidFill>
                  <a:schemeClr val="bg1"/>
                </a:solidFill>
              </a:rPr>
              <a:t>plugins</a:t>
            </a:r>
          </a:p>
        </p:txBody>
      </p:sp>
      <p:sp>
        <p:nvSpPr>
          <p:cNvPr id="131" name="Rectangle 130">
            <a:extLst>
              <a:ext uri="{FF2B5EF4-FFF2-40B4-BE49-F238E27FC236}">
                <a16:creationId xmlns:a16="http://schemas.microsoft.com/office/drawing/2014/main" id="{57512D5E-1B2E-BA42-A717-841C2E7FEA90}"/>
              </a:ext>
            </a:extLst>
          </p:cNvPr>
          <p:cNvSpPr/>
          <p:nvPr/>
        </p:nvSpPr>
        <p:spPr>
          <a:xfrm>
            <a:off x="4372505"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solidFill>
                  <a:schemeClr val="bg1"/>
                </a:solidFill>
              </a:rPr>
              <a:t>Store</a:t>
            </a:r>
          </a:p>
          <a:p>
            <a:pPr algn="ctr"/>
            <a:r>
              <a:rPr lang="en-US">
                <a:solidFill>
                  <a:schemeClr val="bg1"/>
                </a:solidFill>
              </a:rPr>
              <a:t>plugins</a:t>
            </a:r>
          </a:p>
        </p:txBody>
      </p:sp>
      <p:sp>
        <p:nvSpPr>
          <p:cNvPr id="132" name="Rectangle 131">
            <a:extLst>
              <a:ext uri="{FF2B5EF4-FFF2-40B4-BE49-F238E27FC236}">
                <a16:creationId xmlns:a16="http://schemas.microsoft.com/office/drawing/2014/main" id="{555FD259-2992-944E-8A13-6D100DBB0DC2}"/>
              </a:ext>
            </a:extLst>
          </p:cNvPr>
          <p:cNvSpPr/>
          <p:nvPr/>
        </p:nvSpPr>
        <p:spPr>
          <a:xfrm>
            <a:off x="2957065"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Logs retention Event</a:t>
            </a:r>
          </a:p>
          <a:p>
            <a:pPr algn="ctr"/>
            <a:r>
              <a:rPr lang="en-US" dirty="0">
                <a:solidFill>
                  <a:schemeClr val="bg1"/>
                </a:solidFill>
              </a:rPr>
              <a:t>plugins</a:t>
            </a:r>
          </a:p>
        </p:txBody>
      </p:sp>
      <p:sp>
        <p:nvSpPr>
          <p:cNvPr id="133" name="Rectangle 132">
            <a:extLst>
              <a:ext uri="{FF2B5EF4-FFF2-40B4-BE49-F238E27FC236}">
                <a16:creationId xmlns:a16="http://schemas.microsoft.com/office/drawing/2014/main" id="{15903F59-702B-5B40-8814-B1991CEB09B6}"/>
              </a:ext>
            </a:extLst>
          </p:cNvPr>
          <p:cNvSpPr/>
          <p:nvPr/>
        </p:nvSpPr>
        <p:spPr>
          <a:xfrm>
            <a:off x="5382939"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Alert</a:t>
            </a:r>
          </a:p>
          <a:p>
            <a:pPr algn="ctr"/>
            <a:r>
              <a:rPr lang="en-US">
                <a:solidFill>
                  <a:schemeClr val="bg1"/>
                </a:solidFill>
              </a:rPr>
              <a:t>plugins</a:t>
            </a:r>
          </a:p>
        </p:txBody>
      </p:sp>
      <p:cxnSp>
        <p:nvCxnSpPr>
          <p:cNvPr id="134" name="Straight Arrow Connector 133">
            <a:extLst>
              <a:ext uri="{FF2B5EF4-FFF2-40B4-BE49-F238E27FC236}">
                <a16:creationId xmlns:a16="http://schemas.microsoft.com/office/drawing/2014/main" id="{AB9DD1EF-1FF3-D045-8D7C-6140C23643DC}"/>
              </a:ext>
            </a:extLst>
          </p:cNvPr>
          <p:cNvCxnSpPr>
            <a:stCxn id="130" idx="3"/>
            <a:endCxn id="131" idx="1"/>
          </p:cNvCxnSpPr>
          <p:nvPr/>
        </p:nvCxnSpPr>
        <p:spPr>
          <a:xfrm>
            <a:off x="3698187"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5" name="Straight Arrow Connector 134">
            <a:extLst>
              <a:ext uri="{FF2B5EF4-FFF2-40B4-BE49-F238E27FC236}">
                <a16:creationId xmlns:a16="http://schemas.microsoft.com/office/drawing/2014/main" id="{549FFCF8-7D18-F640-BDC7-A6201602E26C}"/>
              </a:ext>
            </a:extLst>
          </p:cNvPr>
          <p:cNvCxnSpPr>
            <a:cxnSpLocks/>
          </p:cNvCxnSpPr>
          <p:nvPr/>
        </p:nvCxnSpPr>
        <p:spPr>
          <a:xfrm>
            <a:off x="3245093"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6" name="Straight Arrow Connector 135">
            <a:extLst>
              <a:ext uri="{FF2B5EF4-FFF2-40B4-BE49-F238E27FC236}">
                <a16:creationId xmlns:a16="http://schemas.microsoft.com/office/drawing/2014/main" id="{5AD4725A-A23C-E046-90D2-A3F780D22407}"/>
              </a:ext>
            </a:extLst>
          </p:cNvPr>
          <p:cNvCxnSpPr>
            <a:cxnSpLocks/>
          </p:cNvCxnSpPr>
          <p:nvPr/>
        </p:nvCxnSpPr>
        <p:spPr>
          <a:xfrm flipV="1">
            <a:off x="4701934"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7" name="Straight Arrow Connector 136">
            <a:extLst>
              <a:ext uri="{FF2B5EF4-FFF2-40B4-BE49-F238E27FC236}">
                <a16:creationId xmlns:a16="http://schemas.microsoft.com/office/drawing/2014/main" id="{39D3405E-1C90-0244-9754-ED04E9E74049}"/>
              </a:ext>
            </a:extLst>
          </p:cNvPr>
          <p:cNvCxnSpPr>
            <a:stCxn id="132" idx="3"/>
            <a:endCxn id="133" idx="1"/>
          </p:cNvCxnSpPr>
          <p:nvPr/>
        </p:nvCxnSpPr>
        <p:spPr>
          <a:xfrm flipV="1">
            <a:off x="4948704"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8" name="Cloud 137">
            <a:extLst>
              <a:ext uri="{FF2B5EF4-FFF2-40B4-BE49-F238E27FC236}">
                <a16:creationId xmlns:a16="http://schemas.microsoft.com/office/drawing/2014/main" id="{FCDEDC2D-D602-CA44-B327-04AF8E97C5E5}"/>
              </a:ext>
            </a:extLst>
          </p:cNvPr>
          <p:cNvSpPr/>
          <p:nvPr/>
        </p:nvSpPr>
        <p:spPr>
          <a:xfrm>
            <a:off x="69535"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a:t>Cloud</a:t>
            </a:r>
          </a:p>
        </p:txBody>
      </p:sp>
      <p:sp>
        <p:nvSpPr>
          <p:cNvPr id="139" name="Can 138">
            <a:extLst>
              <a:ext uri="{FF2B5EF4-FFF2-40B4-BE49-F238E27FC236}">
                <a16:creationId xmlns:a16="http://schemas.microsoft.com/office/drawing/2014/main" id="{ABAEC510-2133-0E47-AD60-4FDAA2CC126E}"/>
              </a:ext>
            </a:extLst>
          </p:cNvPr>
          <p:cNvSpPr/>
          <p:nvPr/>
        </p:nvSpPr>
        <p:spPr>
          <a:xfrm>
            <a:off x="7899991"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t>Store</a:t>
            </a:r>
          </a:p>
        </p:txBody>
      </p:sp>
      <p:cxnSp>
        <p:nvCxnSpPr>
          <p:cNvPr id="140" name="Elbow Connector 139">
            <a:extLst>
              <a:ext uri="{FF2B5EF4-FFF2-40B4-BE49-F238E27FC236}">
                <a16:creationId xmlns:a16="http://schemas.microsoft.com/office/drawing/2014/main" id="{4F53E795-F225-F848-B617-FE46EEAA07A3}"/>
              </a:ext>
            </a:extLst>
          </p:cNvPr>
          <p:cNvCxnSpPr>
            <a:cxnSpLocks/>
            <a:endCxn id="138" idx="3"/>
          </p:cNvCxnSpPr>
          <p:nvPr/>
        </p:nvCxnSpPr>
        <p:spPr>
          <a:xfrm rot="10800000" flipV="1">
            <a:off x="781958"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Elbow Connector 140">
            <a:extLst>
              <a:ext uri="{FF2B5EF4-FFF2-40B4-BE49-F238E27FC236}">
                <a16:creationId xmlns:a16="http://schemas.microsoft.com/office/drawing/2014/main" id="{78CC317C-3B63-3A44-AB44-B16936D7B3EC}"/>
              </a:ext>
            </a:extLst>
          </p:cNvPr>
          <p:cNvCxnSpPr>
            <a:cxnSpLocks/>
            <a:stCxn id="130" idx="1"/>
          </p:cNvCxnSpPr>
          <p:nvPr/>
        </p:nvCxnSpPr>
        <p:spPr>
          <a:xfrm rot="10800000" flipV="1">
            <a:off x="333602"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CF29E59C-7A80-EE40-AC5F-0766DF592C79}"/>
              </a:ext>
            </a:extLst>
          </p:cNvPr>
          <p:cNvCxnSpPr>
            <a:cxnSpLocks/>
            <a:stCxn id="131" idx="3"/>
          </p:cNvCxnSpPr>
          <p:nvPr/>
        </p:nvCxnSpPr>
        <p:spPr>
          <a:xfrm flipV="1">
            <a:off x="6364144"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43" name="Rounded Rectangular Callout 142">
            <a:extLst>
              <a:ext uri="{FF2B5EF4-FFF2-40B4-BE49-F238E27FC236}">
                <a16:creationId xmlns:a16="http://schemas.microsoft.com/office/drawing/2014/main" id="{6445BAF5-1ADB-7F41-B01C-75E0A6DFBCCB}"/>
              </a:ext>
            </a:extLst>
          </p:cNvPr>
          <p:cNvSpPr/>
          <p:nvPr/>
        </p:nvSpPr>
        <p:spPr>
          <a:xfrm>
            <a:off x="8058484"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Alert</a:t>
            </a:r>
          </a:p>
        </p:txBody>
      </p:sp>
      <p:cxnSp>
        <p:nvCxnSpPr>
          <p:cNvPr id="144" name="Straight Arrow Connector 143">
            <a:extLst>
              <a:ext uri="{FF2B5EF4-FFF2-40B4-BE49-F238E27FC236}">
                <a16:creationId xmlns:a16="http://schemas.microsoft.com/office/drawing/2014/main" id="{1638C6D3-B2DD-694D-8DE4-0E7B72686BC8}"/>
              </a:ext>
            </a:extLst>
          </p:cNvPr>
          <p:cNvCxnSpPr>
            <a:cxnSpLocks/>
            <a:stCxn id="133" idx="3"/>
          </p:cNvCxnSpPr>
          <p:nvPr/>
        </p:nvCxnSpPr>
        <p:spPr>
          <a:xfrm flipV="1">
            <a:off x="7374578"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oogle Shape;762;p37">
            <a:extLst>
              <a:ext uri="{FF2B5EF4-FFF2-40B4-BE49-F238E27FC236}">
                <a16:creationId xmlns:a16="http://schemas.microsoft.com/office/drawing/2014/main" id="{97014439-1F84-2F43-A1AF-76BA7B510F37}"/>
              </a:ext>
            </a:extLst>
          </p:cNvPr>
          <p:cNvGrpSpPr/>
          <p:nvPr/>
        </p:nvGrpSpPr>
        <p:grpSpPr>
          <a:xfrm>
            <a:off x="243144" y="608248"/>
            <a:ext cx="334872" cy="334853"/>
            <a:chOff x="576250" y="4319400"/>
            <a:chExt cx="442075" cy="442050"/>
          </a:xfrm>
        </p:grpSpPr>
        <p:sp>
          <p:nvSpPr>
            <p:cNvPr id="31" name="Google Shape;763;p37">
              <a:extLst>
                <a:ext uri="{FF2B5EF4-FFF2-40B4-BE49-F238E27FC236}">
                  <a16:creationId xmlns:a16="http://schemas.microsoft.com/office/drawing/2014/main" id="{F016D070-D945-E547-9DE5-519179D70ED7}"/>
                </a:ext>
              </a:extLst>
            </p:cNvPr>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4;p37">
              <a:extLst>
                <a:ext uri="{FF2B5EF4-FFF2-40B4-BE49-F238E27FC236}">
                  <a16:creationId xmlns:a16="http://schemas.microsoft.com/office/drawing/2014/main" id="{76644BEB-0D74-2047-B4A4-7DED28D2FB45}"/>
                </a:ext>
              </a:extLst>
            </p:cNvPr>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5;p37">
              <a:extLst>
                <a:ext uri="{FF2B5EF4-FFF2-40B4-BE49-F238E27FC236}">
                  <a16:creationId xmlns:a16="http://schemas.microsoft.com/office/drawing/2014/main" id="{97D07506-E19F-944E-AC11-564804B012A1}"/>
                </a:ext>
              </a:extLst>
            </p:cNvPr>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p37">
              <a:extLst>
                <a:ext uri="{FF2B5EF4-FFF2-40B4-BE49-F238E27FC236}">
                  <a16:creationId xmlns:a16="http://schemas.microsoft.com/office/drawing/2014/main" id="{6ABBB599-B904-004A-9AAB-1FD8AE544A10}"/>
                </a:ext>
              </a:extLst>
            </p:cNvPr>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037236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animBg="1"/>
      <p:bldP spid="14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1" name="Google Shape;341;p23"/>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Audit Example: Web Applications</a:t>
            </a:r>
            <a:endParaRPr dirty="0"/>
          </a:p>
        </p:txBody>
      </p:sp>
      <p:sp>
        <p:nvSpPr>
          <p:cNvPr id="343" name="Google Shape;343;p2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grpSp>
        <p:nvGrpSpPr>
          <p:cNvPr id="14" name="Google Shape;645;p37">
            <a:extLst>
              <a:ext uri="{FF2B5EF4-FFF2-40B4-BE49-F238E27FC236}">
                <a16:creationId xmlns:a16="http://schemas.microsoft.com/office/drawing/2014/main" id="{09F8062D-6CCA-0247-AFAC-9353020C3974}"/>
              </a:ext>
            </a:extLst>
          </p:cNvPr>
          <p:cNvGrpSpPr/>
          <p:nvPr/>
        </p:nvGrpSpPr>
        <p:grpSpPr>
          <a:xfrm>
            <a:off x="284208" y="628540"/>
            <a:ext cx="273988" cy="294270"/>
            <a:chOff x="616425" y="2329600"/>
            <a:chExt cx="361700" cy="388475"/>
          </a:xfrm>
        </p:grpSpPr>
        <p:sp>
          <p:nvSpPr>
            <p:cNvPr id="15" name="Google Shape;646;p37">
              <a:extLst>
                <a:ext uri="{FF2B5EF4-FFF2-40B4-BE49-F238E27FC236}">
                  <a16:creationId xmlns:a16="http://schemas.microsoft.com/office/drawing/2014/main" id="{7F13BB63-7A22-374E-ACD0-DA810865AC6F}"/>
                </a:ext>
              </a:extLst>
            </p:cNvPr>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47;p37">
              <a:extLst>
                <a:ext uri="{FF2B5EF4-FFF2-40B4-BE49-F238E27FC236}">
                  <a16:creationId xmlns:a16="http://schemas.microsoft.com/office/drawing/2014/main" id="{017B9DF2-80FF-E649-972E-4D57A68D66B1}"/>
                </a:ext>
              </a:extLst>
            </p:cNvPr>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48;p37">
              <a:extLst>
                <a:ext uri="{FF2B5EF4-FFF2-40B4-BE49-F238E27FC236}">
                  <a16:creationId xmlns:a16="http://schemas.microsoft.com/office/drawing/2014/main" id="{083B66BB-30C3-7E4D-9990-23E96DF97B1C}"/>
                </a:ext>
              </a:extLst>
            </p:cNvPr>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49;p37">
              <a:extLst>
                <a:ext uri="{FF2B5EF4-FFF2-40B4-BE49-F238E27FC236}">
                  <a16:creationId xmlns:a16="http://schemas.microsoft.com/office/drawing/2014/main" id="{1AA2641B-EF2F-EE45-824A-795E654695E2}"/>
                </a:ext>
              </a:extLst>
            </p:cNvPr>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50;p37">
              <a:extLst>
                <a:ext uri="{FF2B5EF4-FFF2-40B4-BE49-F238E27FC236}">
                  <a16:creationId xmlns:a16="http://schemas.microsoft.com/office/drawing/2014/main" id="{2AE1BCB0-8608-0547-A5F7-2085DEC1A2DF}"/>
                </a:ext>
              </a:extLst>
            </p:cNvPr>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51;p37">
              <a:extLst>
                <a:ext uri="{FF2B5EF4-FFF2-40B4-BE49-F238E27FC236}">
                  <a16:creationId xmlns:a16="http://schemas.microsoft.com/office/drawing/2014/main" id="{04908A8E-6C96-2C45-AA5D-766AE4A6F069}"/>
                </a:ext>
              </a:extLst>
            </p:cNvPr>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52;p37">
              <a:extLst>
                <a:ext uri="{FF2B5EF4-FFF2-40B4-BE49-F238E27FC236}">
                  <a16:creationId xmlns:a16="http://schemas.microsoft.com/office/drawing/2014/main" id="{09A77A13-FE62-5947-BF4E-C99D01FD1619}"/>
                </a:ext>
              </a:extLst>
            </p:cNvPr>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53;p37">
              <a:extLst>
                <a:ext uri="{FF2B5EF4-FFF2-40B4-BE49-F238E27FC236}">
                  <a16:creationId xmlns:a16="http://schemas.microsoft.com/office/drawing/2014/main" id="{4CE2F968-D457-9140-B448-00D7F0C8D12E}"/>
                </a:ext>
              </a:extLst>
            </p:cNvPr>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 name="Google Shape;408;p26">
            <a:extLst>
              <a:ext uri="{FF2B5EF4-FFF2-40B4-BE49-F238E27FC236}">
                <a16:creationId xmlns:a16="http://schemas.microsoft.com/office/drawing/2014/main" id="{639F6A62-9889-6C4D-9497-7705C49EB587}"/>
              </a:ext>
            </a:extLst>
          </p:cNvPr>
          <p:cNvSpPr txBox="1">
            <a:spLocks/>
          </p:cNvSpPr>
          <p:nvPr/>
        </p:nvSpPr>
        <p:spPr>
          <a:xfrm>
            <a:off x="1592749" y="1668360"/>
            <a:ext cx="5350311" cy="4632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spcAft>
                <a:spcPts val="1000"/>
              </a:spcAft>
              <a:buFont typeface="Roboto Condensed Light"/>
              <a:buNone/>
            </a:pPr>
            <a:r>
              <a:rPr lang="en-US" b="1" dirty="0">
                <a:solidFill>
                  <a:srgbClr val="3F5378"/>
                </a:solidFill>
              </a:rPr>
              <a:t>Ensure that Web Apps use latest version of TLS</a:t>
            </a:r>
          </a:p>
        </p:txBody>
      </p:sp>
      <p:sp>
        <p:nvSpPr>
          <p:cNvPr id="25" name="Google Shape;284;p19">
            <a:extLst>
              <a:ext uri="{FF2B5EF4-FFF2-40B4-BE49-F238E27FC236}">
                <a16:creationId xmlns:a16="http://schemas.microsoft.com/office/drawing/2014/main" id="{6BF8678A-E6F3-2240-BC38-DE2A7EFBA970}"/>
              </a:ext>
            </a:extLst>
          </p:cNvPr>
          <p:cNvSpPr txBox="1">
            <a:spLocks/>
          </p:cNvSpPr>
          <p:nvPr/>
        </p:nvSpPr>
        <p:spPr>
          <a:xfrm>
            <a:off x="1592749" y="2278368"/>
            <a:ext cx="5794524" cy="270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r>
              <a:rPr lang="en-US" sz="2400" b="1" dirty="0">
                <a:solidFill>
                  <a:srgbClr val="3F5378"/>
                </a:solidFill>
                <a:latin typeface="Roboto Condensed Light"/>
                <a:ea typeface="Roboto Condensed Light"/>
                <a:sym typeface="Roboto Condensed Light"/>
              </a:rPr>
              <a:t>Why? </a:t>
            </a:r>
          </a:p>
          <a:p>
            <a:pPr>
              <a:spcBef>
                <a:spcPts val="600"/>
              </a:spcBef>
            </a:pPr>
            <a:r>
              <a:rPr lang="en-US" sz="1800" dirty="0">
                <a:solidFill>
                  <a:srgbClr val="3F5378"/>
                </a:solidFill>
                <a:latin typeface="Roboto Condensed Light"/>
                <a:ea typeface="Roboto Condensed Light"/>
              </a:rPr>
              <a:t>Encryption should be set with the latest version of TLS. App service allows TLS 1.2 by default, which is the recommended TLS level by industry standards, such as PCI DSS. </a:t>
            </a:r>
          </a:p>
          <a:p>
            <a:endParaRPr lang="en-US" sz="1800" dirty="0">
              <a:solidFill>
                <a:srgbClr val="3F5378"/>
              </a:solidFill>
              <a:latin typeface="Roboto Condensed Light"/>
              <a:ea typeface="Roboto Condensed Light"/>
            </a:endParaRPr>
          </a:p>
        </p:txBody>
      </p:sp>
      <p:sp>
        <p:nvSpPr>
          <p:cNvPr id="26" name="TextBox 25">
            <a:extLst>
              <a:ext uri="{FF2B5EF4-FFF2-40B4-BE49-F238E27FC236}">
                <a16:creationId xmlns:a16="http://schemas.microsoft.com/office/drawing/2014/main" id="{F0A8AAD5-BD16-594A-BD43-1425E409104C}"/>
              </a:ext>
            </a:extLst>
          </p:cNvPr>
          <p:cNvSpPr txBox="1"/>
          <p:nvPr/>
        </p:nvSpPr>
        <p:spPr>
          <a:xfrm>
            <a:off x="0" y="4912667"/>
            <a:ext cx="5920475" cy="461665"/>
          </a:xfrm>
          <a:prstGeom prst="rect">
            <a:avLst/>
          </a:prstGeom>
          <a:noFill/>
        </p:spPr>
        <p:txBody>
          <a:bodyPr wrap="square" rtlCol="0">
            <a:spAutoFit/>
          </a:bodyPr>
          <a:lstStyle/>
          <a:p>
            <a:r>
              <a:rPr lang="en-US" sz="1000" dirty="0"/>
              <a:t>Source: CIS Microsoft Azure Foundations Benchmark v1.1.0 - 02-15-2019 Section 9.3</a:t>
            </a:r>
          </a:p>
          <a:p>
            <a:endParaRPr lang="en-US" dirty="0"/>
          </a:p>
        </p:txBody>
      </p:sp>
    </p:spTree>
    <p:extLst>
      <p:ext uri="{BB962C8B-B14F-4D97-AF65-F5344CB8AC3E}">
        <p14:creationId xmlns:p14="http://schemas.microsoft.com/office/powerpoint/2010/main" val="37384134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66"/>
        <p:cNvGrpSpPr/>
        <p:nvPr/>
      </p:nvGrpSpPr>
      <p:grpSpPr>
        <a:xfrm>
          <a:off x="0" y="0"/>
          <a:ext cx="0" cy="0"/>
          <a:chOff x="0" y="0"/>
          <a:chExt cx="0" cy="0"/>
        </a:xfrm>
      </p:grpSpPr>
      <p:sp>
        <p:nvSpPr>
          <p:cNvPr id="268" name="Google Shape;268;p18"/>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How it works?</a:t>
            </a:r>
            <a:endParaRPr/>
          </a:p>
        </p:txBody>
      </p:sp>
      <p:sp>
        <p:nvSpPr>
          <p:cNvPr id="270" name="Google Shape;270;p18"/>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130" name="Rectangle 129">
            <a:extLst>
              <a:ext uri="{FF2B5EF4-FFF2-40B4-BE49-F238E27FC236}">
                <a16:creationId xmlns:a16="http://schemas.microsoft.com/office/drawing/2014/main" id="{E005A4B7-19F8-D24F-9952-9A929AFF5875}"/>
              </a:ext>
            </a:extLst>
          </p:cNvPr>
          <p:cNvSpPr/>
          <p:nvPr/>
        </p:nvSpPr>
        <p:spPr>
          <a:xfrm>
            <a:off x="1706548" y="1363716"/>
            <a:ext cx="1991639" cy="133715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solidFill>
                  <a:schemeClr val="bg1"/>
                </a:solidFill>
              </a:rPr>
              <a:t>Web App Cloud</a:t>
            </a:r>
          </a:p>
          <a:p>
            <a:pPr algn="ctr"/>
            <a:r>
              <a:rPr lang="en-US" dirty="0">
                <a:solidFill>
                  <a:schemeClr val="bg1"/>
                </a:solidFill>
              </a:rPr>
              <a:t>plugins</a:t>
            </a:r>
          </a:p>
        </p:txBody>
      </p:sp>
      <p:sp>
        <p:nvSpPr>
          <p:cNvPr id="131" name="Rectangle 130">
            <a:extLst>
              <a:ext uri="{FF2B5EF4-FFF2-40B4-BE49-F238E27FC236}">
                <a16:creationId xmlns:a16="http://schemas.microsoft.com/office/drawing/2014/main" id="{57512D5E-1B2E-BA42-A717-841C2E7FEA90}"/>
              </a:ext>
            </a:extLst>
          </p:cNvPr>
          <p:cNvSpPr/>
          <p:nvPr/>
        </p:nvSpPr>
        <p:spPr>
          <a:xfrm>
            <a:off x="4372505" y="1363716"/>
            <a:ext cx="1991639" cy="133715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solidFill>
                  <a:schemeClr val="bg1"/>
                </a:solidFill>
              </a:rPr>
              <a:t>Store</a:t>
            </a:r>
          </a:p>
          <a:p>
            <a:pPr algn="ctr"/>
            <a:r>
              <a:rPr lang="en-US">
                <a:solidFill>
                  <a:schemeClr val="bg1"/>
                </a:solidFill>
              </a:rPr>
              <a:t>plugins</a:t>
            </a:r>
          </a:p>
        </p:txBody>
      </p:sp>
      <p:sp>
        <p:nvSpPr>
          <p:cNvPr id="132" name="Rectangle 131">
            <a:extLst>
              <a:ext uri="{FF2B5EF4-FFF2-40B4-BE49-F238E27FC236}">
                <a16:creationId xmlns:a16="http://schemas.microsoft.com/office/drawing/2014/main" id="{555FD259-2992-944E-8A13-6D100DBB0DC2}"/>
              </a:ext>
            </a:extLst>
          </p:cNvPr>
          <p:cNvSpPr/>
          <p:nvPr/>
        </p:nvSpPr>
        <p:spPr>
          <a:xfrm>
            <a:off x="2957065" y="3403109"/>
            <a:ext cx="1991639" cy="133715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Web App TLS Event</a:t>
            </a:r>
          </a:p>
          <a:p>
            <a:pPr algn="ctr"/>
            <a:r>
              <a:rPr lang="en-US" dirty="0">
                <a:solidFill>
                  <a:schemeClr val="bg1"/>
                </a:solidFill>
              </a:rPr>
              <a:t>plugins</a:t>
            </a:r>
          </a:p>
        </p:txBody>
      </p:sp>
      <p:sp>
        <p:nvSpPr>
          <p:cNvPr id="133" name="Rectangle 132">
            <a:extLst>
              <a:ext uri="{FF2B5EF4-FFF2-40B4-BE49-F238E27FC236}">
                <a16:creationId xmlns:a16="http://schemas.microsoft.com/office/drawing/2014/main" id="{15903F59-702B-5B40-8814-B1991CEB09B6}"/>
              </a:ext>
            </a:extLst>
          </p:cNvPr>
          <p:cNvSpPr/>
          <p:nvPr/>
        </p:nvSpPr>
        <p:spPr>
          <a:xfrm>
            <a:off x="5382939" y="3403108"/>
            <a:ext cx="1991639" cy="1337153"/>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solidFill>
                  <a:schemeClr val="bg1"/>
                </a:solidFill>
              </a:rPr>
              <a:t>Alert</a:t>
            </a:r>
          </a:p>
          <a:p>
            <a:pPr algn="ctr"/>
            <a:r>
              <a:rPr lang="en-US">
                <a:solidFill>
                  <a:schemeClr val="bg1"/>
                </a:solidFill>
              </a:rPr>
              <a:t>plugins</a:t>
            </a:r>
          </a:p>
        </p:txBody>
      </p:sp>
      <p:cxnSp>
        <p:nvCxnSpPr>
          <p:cNvPr id="134" name="Straight Arrow Connector 133">
            <a:extLst>
              <a:ext uri="{FF2B5EF4-FFF2-40B4-BE49-F238E27FC236}">
                <a16:creationId xmlns:a16="http://schemas.microsoft.com/office/drawing/2014/main" id="{AB9DD1EF-1FF3-D045-8D7C-6140C23643DC}"/>
              </a:ext>
            </a:extLst>
          </p:cNvPr>
          <p:cNvCxnSpPr>
            <a:stCxn id="130" idx="3"/>
            <a:endCxn id="131" idx="1"/>
          </p:cNvCxnSpPr>
          <p:nvPr/>
        </p:nvCxnSpPr>
        <p:spPr>
          <a:xfrm>
            <a:off x="3698187" y="2032293"/>
            <a:ext cx="674318"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5" name="Straight Arrow Connector 134">
            <a:extLst>
              <a:ext uri="{FF2B5EF4-FFF2-40B4-BE49-F238E27FC236}">
                <a16:creationId xmlns:a16="http://schemas.microsoft.com/office/drawing/2014/main" id="{549FFCF8-7D18-F640-BDC7-A6201602E26C}"/>
              </a:ext>
            </a:extLst>
          </p:cNvPr>
          <p:cNvCxnSpPr>
            <a:cxnSpLocks/>
          </p:cNvCxnSpPr>
          <p:nvPr/>
        </p:nvCxnSpPr>
        <p:spPr>
          <a:xfrm>
            <a:off x="3245093"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6" name="Straight Arrow Connector 135">
            <a:extLst>
              <a:ext uri="{FF2B5EF4-FFF2-40B4-BE49-F238E27FC236}">
                <a16:creationId xmlns:a16="http://schemas.microsoft.com/office/drawing/2014/main" id="{5AD4725A-A23C-E046-90D2-A3F780D22407}"/>
              </a:ext>
            </a:extLst>
          </p:cNvPr>
          <p:cNvCxnSpPr>
            <a:cxnSpLocks/>
          </p:cNvCxnSpPr>
          <p:nvPr/>
        </p:nvCxnSpPr>
        <p:spPr>
          <a:xfrm flipV="1">
            <a:off x="4701934" y="2700869"/>
            <a:ext cx="0" cy="70223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7" name="Straight Arrow Connector 136">
            <a:extLst>
              <a:ext uri="{FF2B5EF4-FFF2-40B4-BE49-F238E27FC236}">
                <a16:creationId xmlns:a16="http://schemas.microsoft.com/office/drawing/2014/main" id="{39D3405E-1C90-0244-9754-ED04E9E74049}"/>
              </a:ext>
            </a:extLst>
          </p:cNvPr>
          <p:cNvCxnSpPr>
            <a:stCxn id="132" idx="3"/>
            <a:endCxn id="133" idx="1"/>
          </p:cNvCxnSpPr>
          <p:nvPr/>
        </p:nvCxnSpPr>
        <p:spPr>
          <a:xfrm flipV="1">
            <a:off x="4948704" y="4071685"/>
            <a:ext cx="434235" cy="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8" name="Cloud 137">
            <a:extLst>
              <a:ext uri="{FF2B5EF4-FFF2-40B4-BE49-F238E27FC236}">
                <a16:creationId xmlns:a16="http://schemas.microsoft.com/office/drawing/2014/main" id="{FCDEDC2D-D602-CA44-B327-04AF8E97C5E5}"/>
              </a:ext>
            </a:extLst>
          </p:cNvPr>
          <p:cNvSpPr/>
          <p:nvPr/>
        </p:nvSpPr>
        <p:spPr>
          <a:xfrm>
            <a:off x="69535" y="2467705"/>
            <a:ext cx="1424846" cy="999815"/>
          </a:xfrm>
          <a:prstGeom prst="cloud">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a:t>Cloud</a:t>
            </a:r>
          </a:p>
        </p:txBody>
      </p:sp>
      <p:sp>
        <p:nvSpPr>
          <p:cNvPr id="139" name="Can 138">
            <a:extLst>
              <a:ext uri="{FF2B5EF4-FFF2-40B4-BE49-F238E27FC236}">
                <a16:creationId xmlns:a16="http://schemas.microsoft.com/office/drawing/2014/main" id="{ABAEC510-2133-0E47-AD60-4FDAA2CC126E}"/>
              </a:ext>
            </a:extLst>
          </p:cNvPr>
          <p:cNvSpPr/>
          <p:nvPr/>
        </p:nvSpPr>
        <p:spPr>
          <a:xfrm>
            <a:off x="7899991" y="1596878"/>
            <a:ext cx="1026045" cy="870827"/>
          </a:xfrm>
          <a:prstGeom prst="can">
            <a:avLst/>
          </a:prstGeom>
          <a:solidFill>
            <a:schemeClr val="accent2">
              <a:lumMod val="75000"/>
            </a:schemeClr>
          </a:solidFill>
        </p:spPr>
        <p:style>
          <a:lnRef idx="3">
            <a:schemeClr val="lt1"/>
          </a:lnRef>
          <a:fillRef idx="1">
            <a:schemeClr val="accent3"/>
          </a:fillRef>
          <a:effectRef idx="1">
            <a:schemeClr val="accent3"/>
          </a:effectRef>
          <a:fontRef idx="minor">
            <a:schemeClr val="lt1"/>
          </a:fontRef>
        </p:style>
        <p:txBody>
          <a:bodyPr rtlCol="0" anchor="ctr"/>
          <a:lstStyle/>
          <a:p>
            <a:pPr algn="ctr"/>
            <a:r>
              <a:rPr lang="en-US"/>
              <a:t>Store</a:t>
            </a:r>
          </a:p>
        </p:txBody>
      </p:sp>
      <p:cxnSp>
        <p:nvCxnSpPr>
          <p:cNvPr id="140" name="Elbow Connector 139">
            <a:extLst>
              <a:ext uri="{FF2B5EF4-FFF2-40B4-BE49-F238E27FC236}">
                <a16:creationId xmlns:a16="http://schemas.microsoft.com/office/drawing/2014/main" id="{4F53E795-F225-F848-B617-FE46EEAA07A3}"/>
              </a:ext>
            </a:extLst>
          </p:cNvPr>
          <p:cNvCxnSpPr>
            <a:cxnSpLocks/>
            <a:endCxn id="138" idx="3"/>
          </p:cNvCxnSpPr>
          <p:nvPr/>
        </p:nvCxnSpPr>
        <p:spPr>
          <a:xfrm rot="10800000" flipV="1">
            <a:off x="781958" y="1679944"/>
            <a:ext cx="924590" cy="844926"/>
          </a:xfrm>
          <a:prstGeom prst="bentConnector2">
            <a:avLst/>
          </a:prstGeom>
          <a:ln>
            <a:solidFill>
              <a:srgbClr val="00B0F0"/>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Elbow Connector 140">
            <a:extLst>
              <a:ext uri="{FF2B5EF4-FFF2-40B4-BE49-F238E27FC236}">
                <a16:creationId xmlns:a16="http://schemas.microsoft.com/office/drawing/2014/main" id="{78CC317C-3B63-3A44-AB44-B16936D7B3EC}"/>
              </a:ext>
            </a:extLst>
          </p:cNvPr>
          <p:cNvCxnSpPr>
            <a:cxnSpLocks/>
            <a:stCxn id="130" idx="1"/>
          </p:cNvCxnSpPr>
          <p:nvPr/>
        </p:nvCxnSpPr>
        <p:spPr>
          <a:xfrm rot="10800000" flipV="1">
            <a:off x="333602" y="2032292"/>
            <a:ext cx="1372946" cy="565469"/>
          </a:xfrm>
          <a:prstGeom prst="bentConnector3">
            <a:avLst>
              <a:gd name="adj1" fmla="val 99892"/>
            </a:avLst>
          </a:prstGeom>
          <a:ln>
            <a:solidFill>
              <a:srgbClr val="00B0F0"/>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CF29E59C-7A80-EE40-AC5F-0766DF592C79}"/>
              </a:ext>
            </a:extLst>
          </p:cNvPr>
          <p:cNvCxnSpPr>
            <a:cxnSpLocks/>
            <a:stCxn id="131" idx="3"/>
          </p:cNvCxnSpPr>
          <p:nvPr/>
        </p:nvCxnSpPr>
        <p:spPr>
          <a:xfrm flipV="1">
            <a:off x="6364144" y="2032292"/>
            <a:ext cx="1535847" cy="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143" name="Rounded Rectangular Callout 142">
            <a:extLst>
              <a:ext uri="{FF2B5EF4-FFF2-40B4-BE49-F238E27FC236}">
                <a16:creationId xmlns:a16="http://schemas.microsoft.com/office/drawing/2014/main" id="{6445BAF5-1ADB-7F41-B01C-75E0A6DFBCCB}"/>
              </a:ext>
            </a:extLst>
          </p:cNvPr>
          <p:cNvSpPr/>
          <p:nvPr/>
        </p:nvSpPr>
        <p:spPr>
          <a:xfrm>
            <a:off x="8058484" y="3704928"/>
            <a:ext cx="867551" cy="733512"/>
          </a:xfrm>
          <a:prstGeom prst="wedgeRoundRectCallout">
            <a:avLst/>
          </a:prstGeom>
          <a:solidFill>
            <a:schemeClr val="accent3">
              <a:lumMod val="7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Alert</a:t>
            </a:r>
          </a:p>
        </p:txBody>
      </p:sp>
      <p:cxnSp>
        <p:nvCxnSpPr>
          <p:cNvPr id="144" name="Straight Arrow Connector 143">
            <a:extLst>
              <a:ext uri="{FF2B5EF4-FFF2-40B4-BE49-F238E27FC236}">
                <a16:creationId xmlns:a16="http://schemas.microsoft.com/office/drawing/2014/main" id="{1638C6D3-B2DD-694D-8DE4-0E7B72686BC8}"/>
              </a:ext>
            </a:extLst>
          </p:cNvPr>
          <p:cNvCxnSpPr>
            <a:cxnSpLocks/>
            <a:stCxn id="133" idx="3"/>
          </p:cNvCxnSpPr>
          <p:nvPr/>
        </p:nvCxnSpPr>
        <p:spPr>
          <a:xfrm flipV="1">
            <a:off x="7374578" y="4071684"/>
            <a:ext cx="681004" cy="1"/>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30" name="Google Shape;762;p37">
            <a:extLst>
              <a:ext uri="{FF2B5EF4-FFF2-40B4-BE49-F238E27FC236}">
                <a16:creationId xmlns:a16="http://schemas.microsoft.com/office/drawing/2014/main" id="{97014439-1F84-2F43-A1AF-76BA7B510F37}"/>
              </a:ext>
            </a:extLst>
          </p:cNvPr>
          <p:cNvGrpSpPr/>
          <p:nvPr/>
        </p:nvGrpSpPr>
        <p:grpSpPr>
          <a:xfrm>
            <a:off x="243144" y="608248"/>
            <a:ext cx="334872" cy="334853"/>
            <a:chOff x="576250" y="4319400"/>
            <a:chExt cx="442075" cy="442050"/>
          </a:xfrm>
        </p:grpSpPr>
        <p:sp>
          <p:nvSpPr>
            <p:cNvPr id="31" name="Google Shape;763;p37">
              <a:extLst>
                <a:ext uri="{FF2B5EF4-FFF2-40B4-BE49-F238E27FC236}">
                  <a16:creationId xmlns:a16="http://schemas.microsoft.com/office/drawing/2014/main" id="{F016D070-D945-E547-9DE5-519179D70ED7}"/>
                </a:ext>
              </a:extLst>
            </p:cNvPr>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764;p37">
              <a:extLst>
                <a:ext uri="{FF2B5EF4-FFF2-40B4-BE49-F238E27FC236}">
                  <a16:creationId xmlns:a16="http://schemas.microsoft.com/office/drawing/2014/main" id="{76644BEB-0D74-2047-B4A4-7DED28D2FB45}"/>
                </a:ext>
              </a:extLst>
            </p:cNvPr>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765;p37">
              <a:extLst>
                <a:ext uri="{FF2B5EF4-FFF2-40B4-BE49-F238E27FC236}">
                  <a16:creationId xmlns:a16="http://schemas.microsoft.com/office/drawing/2014/main" id="{97D07506-E19F-944E-AC11-564804B012A1}"/>
                </a:ext>
              </a:extLst>
            </p:cNvPr>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766;p37">
              <a:extLst>
                <a:ext uri="{FF2B5EF4-FFF2-40B4-BE49-F238E27FC236}">
                  <a16:creationId xmlns:a16="http://schemas.microsoft.com/office/drawing/2014/main" id="{6ABBB599-B904-004A-9AAB-1FD8AE544A10}"/>
                </a:ext>
              </a:extLst>
            </p:cNvPr>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84250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1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8" grpId="0" animBg="1"/>
      <p:bldP spid="139" grpId="0" animBg="1"/>
      <p:bldP spid="143"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3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sp>
        <p:nvSpPr>
          <p:cNvPr id="503" name="Google Shape;503;p34"/>
          <p:cNvSpPr txBox="1">
            <a:spLocks noGrp="1"/>
          </p:cNvSpPr>
          <p:nvPr>
            <p:ph type="ctrTitle" idx="4294967295"/>
          </p:nvPr>
        </p:nvSpPr>
        <p:spPr>
          <a:xfrm>
            <a:off x="1275150" y="2364400"/>
            <a:ext cx="6593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solidFill>
                  <a:schemeClr val="accent5"/>
                </a:solidFill>
              </a:rPr>
              <a:t>THANKS!</a:t>
            </a:r>
            <a:endParaRPr sz="6000">
              <a:solidFill>
                <a:schemeClr val="accent5"/>
              </a:solidFill>
            </a:endParaRPr>
          </a:p>
        </p:txBody>
      </p:sp>
      <p:sp>
        <p:nvSpPr>
          <p:cNvPr id="504" name="Google Shape;504;p34"/>
          <p:cNvSpPr txBox="1">
            <a:spLocks noGrp="1"/>
          </p:cNvSpPr>
          <p:nvPr>
            <p:ph type="subTitle" idx="4294967295"/>
          </p:nvPr>
        </p:nvSpPr>
        <p:spPr>
          <a:xfrm>
            <a:off x="1275150" y="3230000"/>
            <a:ext cx="6593700" cy="1342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b="1"/>
              <a:t>Any questions?</a:t>
            </a:r>
            <a:endParaRPr sz="2000" b="1"/>
          </a:p>
        </p:txBody>
      </p:sp>
      <p:grpSp>
        <p:nvGrpSpPr>
          <p:cNvPr id="505" name="Google Shape;505;p34"/>
          <p:cNvGrpSpPr/>
          <p:nvPr/>
        </p:nvGrpSpPr>
        <p:grpSpPr>
          <a:xfrm>
            <a:off x="3996210" y="956184"/>
            <a:ext cx="1197664" cy="1126777"/>
            <a:chOff x="5972700" y="2330200"/>
            <a:chExt cx="411625" cy="387275"/>
          </a:xfrm>
        </p:grpSpPr>
        <p:sp>
          <p:nvSpPr>
            <p:cNvPr id="506" name="Google Shape;506;p3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00"/>
                </a:solidFill>
                <a:highlight>
                  <a:srgbClr val="0000FF"/>
                </a:highlight>
              </a:endParaRPr>
            </a:p>
          </p:txBody>
        </p:sp>
        <p:sp>
          <p:nvSpPr>
            <p:cNvPr id="507" name="Google Shape;507;p3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3F537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00"/>
                </a:solidFill>
                <a:highlight>
                  <a:srgbClr val="0000FF"/>
                </a:highlight>
              </a:endParaRPr>
            </a:p>
          </p:txBody>
        </p:sp>
      </p:grpSp>
    </p:spTree>
    <p:extLst>
      <p:ext uri="{BB962C8B-B14F-4D97-AF65-F5344CB8AC3E}">
        <p14:creationId xmlns:p14="http://schemas.microsoft.com/office/powerpoint/2010/main" val="16987928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DISCLAIMER</a:t>
            </a:r>
            <a:endParaRPr/>
          </a:p>
        </p:txBody>
      </p:sp>
      <p:sp>
        <p:nvSpPr>
          <p:cNvPr id="419" name="Google Shape;41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
        <p:nvSpPr>
          <p:cNvPr id="22" name="Google Shape;769;p37">
            <a:extLst>
              <a:ext uri="{FF2B5EF4-FFF2-40B4-BE49-F238E27FC236}">
                <a16:creationId xmlns:a16="http://schemas.microsoft.com/office/drawing/2014/main" id="{D998DD0A-BBF9-8643-BEDC-F2FB38AA8F25}"/>
              </a:ext>
            </a:extLst>
          </p:cNvPr>
          <p:cNvSpPr/>
          <p:nvPr/>
        </p:nvSpPr>
        <p:spPr>
          <a:xfrm>
            <a:off x="215177" y="572050"/>
            <a:ext cx="382352" cy="369510"/>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7;p18">
            <a:extLst>
              <a:ext uri="{FF2B5EF4-FFF2-40B4-BE49-F238E27FC236}">
                <a16:creationId xmlns:a16="http://schemas.microsoft.com/office/drawing/2014/main" id="{1D81DA7F-3E7D-B44C-80A5-98BA2322D21F}"/>
              </a:ext>
            </a:extLst>
          </p:cNvPr>
          <p:cNvSpPr txBox="1">
            <a:spLocks/>
          </p:cNvSpPr>
          <p:nvPr/>
        </p:nvSpPr>
        <p:spPr>
          <a:xfrm>
            <a:off x="2416739" y="1737164"/>
            <a:ext cx="3378300" cy="78875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spcBef>
                <a:spcPts val="600"/>
              </a:spcBef>
            </a:pPr>
            <a:endParaRPr lang="en-US" b="1"/>
          </a:p>
        </p:txBody>
      </p:sp>
      <p:sp>
        <p:nvSpPr>
          <p:cNvPr id="3" name="TextBox 2">
            <a:extLst>
              <a:ext uri="{FF2B5EF4-FFF2-40B4-BE49-F238E27FC236}">
                <a16:creationId xmlns:a16="http://schemas.microsoft.com/office/drawing/2014/main" id="{6D0B748E-7C96-F741-B90D-8FE91D59BC73}"/>
              </a:ext>
            </a:extLst>
          </p:cNvPr>
          <p:cNvSpPr txBox="1"/>
          <p:nvPr/>
        </p:nvSpPr>
        <p:spPr>
          <a:xfrm>
            <a:off x="1113576" y="1737164"/>
            <a:ext cx="7061703" cy="1815882"/>
          </a:xfrm>
          <a:prstGeom prst="rect">
            <a:avLst/>
          </a:prstGeom>
          <a:noFill/>
        </p:spPr>
        <p:txBody>
          <a:bodyPr wrap="square" rtlCol="0">
            <a:spAutoFit/>
          </a:bodyPr>
          <a:lstStyle/>
          <a:p>
            <a:r>
              <a:rPr lang="en-US" sz="2800" b="1"/>
              <a:t>The idea and concept presented in this talk is our own work.</a:t>
            </a:r>
          </a:p>
          <a:p>
            <a:r>
              <a:rPr lang="en-US" sz="2800" b="1"/>
              <a:t>It does not represent our employer in any way.</a:t>
            </a:r>
          </a:p>
        </p:txBody>
      </p:sp>
    </p:spTree>
    <p:extLst>
      <p:ext uri="{BB962C8B-B14F-4D97-AF65-F5344CB8AC3E}">
        <p14:creationId xmlns:p14="http://schemas.microsoft.com/office/powerpoint/2010/main" val="10766821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2"/>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Why are we here?</a:t>
            </a:r>
            <a:endParaRPr/>
          </a:p>
        </p:txBody>
      </p:sp>
      <p:sp>
        <p:nvSpPr>
          <p:cNvPr id="191" name="Google Shape;191;p12"/>
          <p:cNvSpPr txBox="1">
            <a:spLocks noGrp="1"/>
          </p:cNvSpPr>
          <p:nvPr>
            <p:ph type="body" idx="2"/>
          </p:nvPr>
        </p:nvSpPr>
        <p:spPr>
          <a:xfrm>
            <a:off x="814275" y="4286925"/>
            <a:ext cx="5168400" cy="8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000" i="1">
              <a:solidFill>
                <a:srgbClr val="3F5378"/>
              </a:solidFill>
            </a:endParaRPr>
          </a:p>
          <a:p>
            <a:pPr marL="0" lvl="0" indent="0" algn="l" rtl="0">
              <a:spcBef>
                <a:spcPts val="0"/>
              </a:spcBef>
              <a:spcAft>
                <a:spcPts val="0"/>
              </a:spcAft>
              <a:buNone/>
            </a:pPr>
            <a:endParaRPr sz="1000" i="1">
              <a:solidFill>
                <a:srgbClr val="3F5378"/>
              </a:solidFill>
            </a:endParaRPr>
          </a:p>
        </p:txBody>
      </p:sp>
      <p:sp>
        <p:nvSpPr>
          <p:cNvPr id="192" name="Google Shape;192;p12"/>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193" name="Google Shape;193;p12"/>
          <p:cNvSpPr txBox="1">
            <a:spLocks noGrp="1"/>
          </p:cNvSpPr>
          <p:nvPr>
            <p:ph type="body" idx="1"/>
          </p:nvPr>
        </p:nvSpPr>
        <p:spPr>
          <a:xfrm>
            <a:off x="814275" y="1744425"/>
            <a:ext cx="3084300" cy="1755900"/>
          </a:xfrm>
          <a:prstGeom prst="rect">
            <a:avLst/>
          </a:prstGeom>
        </p:spPr>
        <p:txBody>
          <a:bodyPr spcFirstLastPara="1" wrap="square" lIns="91425" tIns="91425" rIns="91425" bIns="91425" anchor="t" anchorCtr="0">
            <a:noAutofit/>
          </a:bodyPr>
          <a:lstStyle/>
          <a:p>
            <a:r>
              <a:rPr lang="en-US" sz="1400"/>
              <a:t>Background and Motivation</a:t>
            </a:r>
          </a:p>
          <a:p>
            <a:r>
              <a:rPr lang="en-US" sz="1400"/>
              <a:t>Similar Projects/Solutions</a:t>
            </a:r>
          </a:p>
          <a:p>
            <a:r>
              <a:rPr lang="en-US" sz="1400"/>
              <a:t>Features</a:t>
            </a:r>
          </a:p>
          <a:p>
            <a:r>
              <a:rPr lang="en-US" sz="1400"/>
              <a:t>Design and Approach</a:t>
            </a:r>
          </a:p>
          <a:p>
            <a:pPr lvl="1"/>
            <a:r>
              <a:rPr lang="en-US" sz="1400"/>
              <a:t>Architecture</a:t>
            </a:r>
          </a:p>
          <a:p>
            <a:pPr lvl="1"/>
            <a:r>
              <a:rPr lang="en-US" sz="1400"/>
              <a:t>Data formats</a:t>
            </a:r>
          </a:p>
          <a:p>
            <a:pPr marL="0" lvl="0" indent="0" algn="l" rtl="0">
              <a:spcBef>
                <a:spcPts val="600"/>
              </a:spcBef>
              <a:spcAft>
                <a:spcPts val="0"/>
              </a:spcAft>
              <a:buClr>
                <a:schemeClr val="dk1"/>
              </a:buClr>
              <a:buSzPts val="1100"/>
              <a:buFont typeface="Arial"/>
              <a:buNone/>
            </a:pPr>
            <a:endParaRPr sz="1200"/>
          </a:p>
          <a:p>
            <a:pPr marL="0" lvl="0" indent="0" algn="l" rtl="0">
              <a:spcBef>
                <a:spcPts val="600"/>
              </a:spcBef>
              <a:spcAft>
                <a:spcPts val="1000"/>
              </a:spcAft>
              <a:buNone/>
            </a:pPr>
            <a:endParaRPr/>
          </a:p>
        </p:txBody>
      </p:sp>
      <p:grpSp>
        <p:nvGrpSpPr>
          <p:cNvPr id="194" name="Google Shape;194;p12"/>
          <p:cNvGrpSpPr/>
          <p:nvPr/>
        </p:nvGrpSpPr>
        <p:grpSpPr>
          <a:xfrm>
            <a:off x="293683" y="574116"/>
            <a:ext cx="309041" cy="403123"/>
            <a:chOff x="590250" y="244200"/>
            <a:chExt cx="407975" cy="532175"/>
          </a:xfrm>
        </p:grpSpPr>
        <p:sp>
          <p:nvSpPr>
            <p:cNvPr id="195" name="Google Shape;195;p12"/>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2"/>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2"/>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2"/>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2"/>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2"/>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2"/>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2"/>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2"/>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12"/>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2"/>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2"/>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2"/>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2"/>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Text Placeholder 4">
            <a:extLst>
              <a:ext uri="{FF2B5EF4-FFF2-40B4-BE49-F238E27FC236}">
                <a16:creationId xmlns:a16="http://schemas.microsoft.com/office/drawing/2014/main" id="{127BE7C0-B57E-8C46-9F21-4DEAC12F15CE}"/>
              </a:ext>
            </a:extLst>
          </p:cNvPr>
          <p:cNvSpPr>
            <a:spLocks noGrp="1"/>
          </p:cNvSpPr>
          <p:nvPr>
            <p:ph type="body" idx="2"/>
          </p:nvPr>
        </p:nvSpPr>
        <p:spPr/>
        <p:txBody>
          <a:bodyPr/>
          <a:lstStyle/>
          <a:p>
            <a:pPr marL="890588" indent="-338138"/>
            <a:r>
              <a:rPr lang="en-US" sz="1400"/>
              <a:t>CIS benchmarks</a:t>
            </a:r>
          </a:p>
          <a:p>
            <a:pPr marL="890588" indent="-338138"/>
            <a:r>
              <a:rPr lang="en-US" sz="1400"/>
              <a:t>Results</a:t>
            </a:r>
          </a:p>
          <a:p>
            <a:pPr marL="1290638" lvl="1" indent="-338138"/>
            <a:r>
              <a:rPr lang="en-US" sz="1400"/>
              <a:t>Sample data</a:t>
            </a:r>
          </a:p>
          <a:p>
            <a:pPr marL="1290638" lvl="1" indent="-338138"/>
            <a:r>
              <a:rPr lang="en-US" sz="1400"/>
              <a:t>Stats</a:t>
            </a:r>
          </a:p>
          <a:p>
            <a:pPr marL="890588" indent="-338138"/>
            <a:r>
              <a:rPr lang="en-US" sz="1400"/>
              <a:t>Conclusion</a:t>
            </a:r>
          </a:p>
          <a:p>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First Thing First</a:t>
            </a:r>
            <a:endParaRP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
        <p:nvSpPr>
          <p:cNvPr id="224" name="Google Shape;224;p14"/>
          <p:cNvSpPr txBox="1"/>
          <p:nvPr/>
        </p:nvSpPr>
        <p:spPr>
          <a:xfrm>
            <a:off x="463524" y="0"/>
            <a:ext cx="5427321" cy="2141847"/>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4000" b="1">
                <a:solidFill>
                  <a:srgbClr val="3F5378"/>
                </a:solidFill>
                <a:latin typeface="Roboto Condensed"/>
                <a:ea typeface="Roboto Condensed"/>
                <a:cs typeface="Roboto Condensed"/>
                <a:sym typeface="Roboto Condensed"/>
              </a:rPr>
              <a:t>Why Cloud Security?</a:t>
            </a:r>
            <a:endParaRPr sz="4000" b="1">
              <a:solidFill>
                <a:srgbClr val="3F5378"/>
              </a:solidFill>
              <a:latin typeface="Roboto Condensed"/>
              <a:ea typeface="Roboto Condensed"/>
              <a:cs typeface="Roboto Condensed"/>
              <a:sym typeface="Roboto 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15"/>
          <p:cNvSpPr txBox="1">
            <a:spLocks noGrp="1"/>
          </p:cNvSpPr>
          <p:nvPr>
            <p:ph type="body" idx="1"/>
          </p:nvPr>
        </p:nvSpPr>
        <p:spPr>
          <a:xfrm>
            <a:off x="829774" y="1202000"/>
            <a:ext cx="5507525" cy="2745000"/>
          </a:xfrm>
          <a:prstGeom prst="rect">
            <a:avLst/>
          </a:prstGeom>
        </p:spPr>
        <p:txBody>
          <a:bodyPr spcFirstLastPara="1" wrap="square" lIns="91425" tIns="91425" rIns="91425" bIns="91425" anchor="t" anchorCtr="0">
            <a:noAutofit/>
          </a:bodyPr>
          <a:lstStyle/>
          <a:p>
            <a:pPr marL="38100" indent="0">
              <a:buNone/>
            </a:pPr>
            <a:r>
              <a:rPr lang="en-US"/>
              <a:t>By 2020</a:t>
            </a:r>
          </a:p>
          <a:p>
            <a:pPr marL="38100" indent="0">
              <a:buNone/>
            </a:pPr>
            <a:r>
              <a:rPr lang="en-US" sz="4000"/>
              <a:t>92% of global data-center traffic will come </a:t>
            </a:r>
            <a:r>
              <a:rPr lang="en-US" sz="4000" b="1">
                <a:solidFill>
                  <a:srgbClr val="FFFF00"/>
                </a:solidFill>
              </a:rPr>
              <a:t>from the cloud.</a:t>
            </a:r>
          </a:p>
          <a:p>
            <a:pPr marL="0" lvl="0" indent="0" algn="l" rtl="0">
              <a:spcBef>
                <a:spcPts val="600"/>
              </a:spcBef>
              <a:spcAft>
                <a:spcPts val="0"/>
              </a:spcAft>
              <a:buNone/>
            </a:pPr>
            <a:endParaRPr/>
          </a:p>
        </p:txBody>
      </p:sp>
      <p:sp>
        <p:nvSpPr>
          <p:cNvPr id="230" name="Google Shape;230;p15"/>
          <p:cNvSpPr txBox="1">
            <a:spLocks noGrp="1"/>
          </p:cNvSpPr>
          <p:nvPr>
            <p:ph type="sldNum" idx="4294967295"/>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31" name="Google Shape;231;p1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 name="TextBox 1">
            <a:extLst>
              <a:ext uri="{FF2B5EF4-FFF2-40B4-BE49-F238E27FC236}">
                <a16:creationId xmlns:a16="http://schemas.microsoft.com/office/drawing/2014/main" id="{09C2AE58-11B1-3148-AB2C-329634AB4A59}"/>
              </a:ext>
            </a:extLst>
          </p:cNvPr>
          <p:cNvSpPr txBox="1"/>
          <p:nvPr/>
        </p:nvSpPr>
        <p:spPr>
          <a:xfrm>
            <a:off x="0" y="4912667"/>
            <a:ext cx="5920475" cy="461665"/>
          </a:xfrm>
          <a:prstGeom prst="rect">
            <a:avLst/>
          </a:prstGeom>
          <a:noFill/>
        </p:spPr>
        <p:txBody>
          <a:bodyPr wrap="square" rtlCol="0">
            <a:spAutoFit/>
          </a:bodyPr>
          <a:lstStyle/>
          <a:p>
            <a:r>
              <a:rPr lang="en-US" sz="1000"/>
              <a:t>Source: Cisco Global Cloud Index: Forecast and Methodology, 2016–2021 White Paper</a:t>
            </a:r>
          </a:p>
          <a:p>
            <a:endParaRPr 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5"/>
        <p:cNvGrpSpPr/>
        <p:nvPr/>
      </p:nvGrpSpPr>
      <p:grpSpPr>
        <a:xfrm>
          <a:off x="0" y="0"/>
          <a:ext cx="0" cy="0"/>
          <a:chOff x="0" y="0"/>
          <a:chExt cx="0" cy="0"/>
        </a:xfrm>
      </p:grpSpPr>
      <p:grpSp>
        <p:nvGrpSpPr>
          <p:cNvPr id="376" name="Google Shape;376;p25"/>
          <p:cNvGrpSpPr/>
          <p:nvPr/>
        </p:nvGrpSpPr>
        <p:grpSpPr>
          <a:xfrm>
            <a:off x="552885" y="1385750"/>
            <a:ext cx="8044527" cy="2067200"/>
            <a:chOff x="185742" y="1287960"/>
            <a:chExt cx="8044527" cy="2067200"/>
          </a:xfrm>
        </p:grpSpPr>
        <p:sp>
          <p:nvSpPr>
            <p:cNvPr id="377" name="Google Shape;377;p25"/>
            <p:cNvSpPr/>
            <p:nvPr/>
          </p:nvSpPr>
          <p:spPr>
            <a:xfrm>
              <a:off x="6978450" y="1287960"/>
              <a:ext cx="1243800" cy="414300"/>
            </a:xfrm>
            <a:prstGeom prst="triangle">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Arvo"/>
                <a:ea typeface="Arvo"/>
                <a:cs typeface="Arvo"/>
                <a:sym typeface="Arvo"/>
              </a:endParaRPr>
            </a:p>
          </p:txBody>
        </p:sp>
        <p:sp>
          <p:nvSpPr>
            <p:cNvPr id="378" name="Google Shape;378;p25"/>
            <p:cNvSpPr/>
            <p:nvPr/>
          </p:nvSpPr>
          <p:spPr>
            <a:xfrm rot="10800000" flipH="1">
              <a:off x="1423250" y="1697050"/>
              <a:ext cx="5566500" cy="12438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Arvo"/>
                <a:ea typeface="Arvo"/>
                <a:cs typeface="Arvo"/>
                <a:sym typeface="Arvo"/>
              </a:endParaRPr>
            </a:p>
          </p:txBody>
        </p:sp>
        <p:sp>
          <p:nvSpPr>
            <p:cNvPr id="379" name="Google Shape;379;p25"/>
            <p:cNvSpPr/>
            <p:nvPr/>
          </p:nvSpPr>
          <p:spPr>
            <a:xfrm rot="10800000" flipH="1">
              <a:off x="6986470" y="1697043"/>
              <a:ext cx="1243800" cy="12438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Arvo"/>
                <a:ea typeface="Arvo"/>
                <a:cs typeface="Arvo"/>
                <a:sym typeface="Arvo"/>
              </a:endParaRPr>
            </a:p>
          </p:txBody>
        </p:sp>
        <p:sp>
          <p:nvSpPr>
            <p:cNvPr id="380" name="Google Shape;380;p25"/>
            <p:cNvSpPr/>
            <p:nvPr/>
          </p:nvSpPr>
          <p:spPr>
            <a:xfrm flipH="1">
              <a:off x="185742" y="1697043"/>
              <a:ext cx="1243800" cy="1243800"/>
            </a:xfrm>
            <a:prstGeom prst="rtTriangl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Arvo"/>
                <a:ea typeface="Arvo"/>
                <a:cs typeface="Arvo"/>
                <a:sym typeface="Arvo"/>
              </a:endParaRPr>
            </a:p>
          </p:txBody>
        </p:sp>
        <p:sp>
          <p:nvSpPr>
            <p:cNvPr id="381" name="Google Shape;381;p25"/>
            <p:cNvSpPr/>
            <p:nvPr/>
          </p:nvSpPr>
          <p:spPr>
            <a:xfrm rot="10800000">
              <a:off x="185748" y="2940860"/>
              <a:ext cx="1243800" cy="414300"/>
            </a:xfrm>
            <a:prstGeom prst="triangle">
              <a:avLst>
                <a:gd name="adj" fmla="val 0"/>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atin typeface="Arvo"/>
                <a:ea typeface="Arvo"/>
                <a:cs typeface="Arvo"/>
                <a:sym typeface="Arvo"/>
              </a:endParaRPr>
            </a:p>
          </p:txBody>
        </p:sp>
      </p:grpSp>
      <p:sp>
        <p:nvSpPr>
          <p:cNvPr id="382" name="Google Shape;382;p25"/>
          <p:cNvSpPr txBox="1">
            <a:spLocks noGrp="1"/>
          </p:cNvSpPr>
          <p:nvPr>
            <p:ph type="ctrTitle" idx="4294967295"/>
          </p:nvPr>
        </p:nvSpPr>
        <p:spPr>
          <a:xfrm>
            <a:off x="558475" y="1808800"/>
            <a:ext cx="8039100" cy="1225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solidFill>
                  <a:srgbClr val="3F5378"/>
                </a:solidFill>
              </a:rPr>
              <a:t>3,353,172,708</a:t>
            </a:r>
            <a:endParaRPr sz="7200" dirty="0">
              <a:solidFill>
                <a:srgbClr val="3F5378"/>
              </a:solidFill>
            </a:endParaRPr>
          </a:p>
        </p:txBody>
      </p:sp>
      <p:sp>
        <p:nvSpPr>
          <p:cNvPr id="383" name="Google Shape;383;p25"/>
          <p:cNvSpPr txBox="1">
            <a:spLocks noGrp="1"/>
          </p:cNvSpPr>
          <p:nvPr>
            <p:ph type="subTitle" idx="4294967295"/>
          </p:nvPr>
        </p:nvSpPr>
        <p:spPr>
          <a:xfrm>
            <a:off x="1567300" y="3596446"/>
            <a:ext cx="6050700" cy="497400"/>
          </a:xfrm>
          <a:prstGeom prst="rect">
            <a:avLst/>
          </a:prstGeom>
        </p:spPr>
        <p:txBody>
          <a:bodyPr spcFirstLastPara="1" wrap="square" lIns="91425" tIns="91425" rIns="91425" bIns="91425" anchor="ctr" anchorCtr="0">
            <a:noAutofit/>
          </a:bodyPr>
          <a:lstStyle/>
          <a:p>
            <a:pPr marL="0" lvl="0" indent="0" algn="ctr" rtl="0">
              <a:spcBef>
                <a:spcPts val="600"/>
              </a:spcBef>
              <a:spcAft>
                <a:spcPts val="1000"/>
              </a:spcAft>
              <a:buNone/>
            </a:pPr>
            <a:r>
              <a:rPr lang="en" b="1" dirty="0">
                <a:solidFill>
                  <a:srgbClr val="FF9800"/>
                </a:solidFill>
              </a:rPr>
              <a:t>3 BILLION </a:t>
            </a:r>
            <a:r>
              <a:rPr lang="en" dirty="0">
                <a:solidFill>
                  <a:srgbClr val="FF9800"/>
                </a:solidFill>
              </a:rPr>
              <a:t>Whoa! That’s a big number, isn’t it?</a:t>
            </a:r>
            <a:endParaRPr dirty="0">
              <a:solidFill>
                <a:srgbClr val="FF9800"/>
              </a:solidFill>
            </a:endParaRPr>
          </a:p>
        </p:txBody>
      </p:sp>
      <p:sp>
        <p:nvSpPr>
          <p:cNvPr id="384" name="Google Shape;384;p2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dirty="0"/>
          </a:p>
        </p:txBody>
      </p:sp>
      <p:sp>
        <p:nvSpPr>
          <p:cNvPr id="11" name="Google Shape;383;p25">
            <a:extLst>
              <a:ext uri="{FF2B5EF4-FFF2-40B4-BE49-F238E27FC236}">
                <a16:creationId xmlns:a16="http://schemas.microsoft.com/office/drawing/2014/main" id="{82F278B8-821B-3146-8E71-772BBCD0FC9D}"/>
              </a:ext>
            </a:extLst>
          </p:cNvPr>
          <p:cNvSpPr txBox="1">
            <a:spLocks/>
          </p:cNvSpPr>
          <p:nvPr/>
        </p:nvSpPr>
        <p:spPr>
          <a:xfrm>
            <a:off x="1567300" y="827937"/>
            <a:ext cx="6050700" cy="497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lgn="ctr">
              <a:spcAft>
                <a:spcPts val="1000"/>
              </a:spcAft>
              <a:buFont typeface="Roboto Condensed Light"/>
              <a:buNone/>
            </a:pPr>
            <a:r>
              <a:rPr lang="en-US" dirty="0">
                <a:solidFill>
                  <a:srgbClr val="FF9800"/>
                </a:solidFill>
              </a:rPr>
              <a:t>Data Records Compromised In First Half Of 2018</a:t>
            </a:r>
          </a:p>
        </p:txBody>
      </p:sp>
      <p:sp>
        <p:nvSpPr>
          <p:cNvPr id="12" name="TextBox 11">
            <a:extLst>
              <a:ext uri="{FF2B5EF4-FFF2-40B4-BE49-F238E27FC236}">
                <a16:creationId xmlns:a16="http://schemas.microsoft.com/office/drawing/2014/main" id="{F5317328-D10D-7D49-8E01-1F0A521E564D}"/>
              </a:ext>
            </a:extLst>
          </p:cNvPr>
          <p:cNvSpPr txBox="1"/>
          <p:nvPr/>
        </p:nvSpPr>
        <p:spPr>
          <a:xfrm>
            <a:off x="0" y="4912667"/>
            <a:ext cx="5920475" cy="461665"/>
          </a:xfrm>
          <a:prstGeom prst="rect">
            <a:avLst/>
          </a:prstGeom>
          <a:noFill/>
        </p:spPr>
        <p:txBody>
          <a:bodyPr wrap="square" rtlCol="0">
            <a:spAutoFit/>
          </a:bodyPr>
          <a:lstStyle/>
          <a:p>
            <a:r>
              <a:rPr lang="en-US" sz="1000" dirty="0"/>
              <a:t>Source: Cisco Global Cloud Index: Forecast and Methodology, 2016–2021 White Paper</a:t>
            </a:r>
          </a:p>
          <a:p>
            <a:endParaRPr lang="en-US" dirty="0"/>
          </a:p>
        </p:txBody>
      </p:sp>
    </p:spTree>
    <p:extLst>
      <p:ext uri="{BB962C8B-B14F-4D97-AF65-F5344CB8AC3E}">
        <p14:creationId xmlns:p14="http://schemas.microsoft.com/office/powerpoint/2010/main" val="1097109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17"/>
          <p:cNvSpPr txBox="1">
            <a:spLocks noGrp="1"/>
          </p:cNvSpPr>
          <p:nvPr>
            <p:ph type="ctrTitle" idx="4294967295"/>
          </p:nvPr>
        </p:nvSpPr>
        <p:spPr>
          <a:xfrm>
            <a:off x="210450" y="2845154"/>
            <a:ext cx="740755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200" dirty="0">
                <a:solidFill>
                  <a:schemeClr val="accent5"/>
                </a:solidFill>
              </a:rPr>
              <a:t>HOW TO SECURE CLOUD?</a:t>
            </a:r>
            <a:endParaRPr sz="7200" dirty="0">
              <a:solidFill>
                <a:schemeClr val="accent5"/>
              </a:solidFill>
            </a:endParaRPr>
          </a:p>
        </p:txBody>
      </p:sp>
      <p:sp>
        <p:nvSpPr>
          <p:cNvPr id="260" name="Google Shape;260;p17"/>
          <p:cNvSpPr/>
          <p:nvPr/>
        </p:nvSpPr>
        <p:spPr>
          <a:xfrm>
            <a:off x="8237292" y="1754006"/>
            <a:ext cx="150972" cy="144226"/>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1" name="Google Shape;261;p17"/>
          <p:cNvSpPr/>
          <p:nvPr/>
        </p:nvSpPr>
        <p:spPr>
          <a:xfrm rot="1280149">
            <a:off x="6130690" y="1460796"/>
            <a:ext cx="150975" cy="144204"/>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62" name="Google Shape;262;p1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dirty="0"/>
          </a:p>
        </p:txBody>
      </p:sp>
      <p:pic>
        <p:nvPicPr>
          <p:cNvPr id="23" name="Picture 22">
            <a:extLst>
              <a:ext uri="{FF2B5EF4-FFF2-40B4-BE49-F238E27FC236}">
                <a16:creationId xmlns:a16="http://schemas.microsoft.com/office/drawing/2014/main" id="{4D82C7E2-26F4-FE42-9EFD-5889B807B8FE}"/>
              </a:ext>
            </a:extLst>
          </p:cNvPr>
          <p:cNvPicPr>
            <a:picLocks noChangeAspect="1"/>
          </p:cNvPicPr>
          <p:nvPr/>
        </p:nvPicPr>
        <p:blipFill>
          <a:blip r:embed="rId3"/>
          <a:stretch>
            <a:fillRect/>
          </a:stretch>
        </p:blipFill>
        <p:spPr>
          <a:xfrm>
            <a:off x="5717170" y="-70665"/>
            <a:ext cx="3867787" cy="2115706"/>
          </a:xfrm>
          <a:prstGeom prst="rect">
            <a:avLst/>
          </a:prstGeom>
        </p:spPr>
      </p:pic>
      <p:sp>
        <p:nvSpPr>
          <p:cNvPr id="25" name="Google Shape;249;p17">
            <a:extLst>
              <a:ext uri="{FF2B5EF4-FFF2-40B4-BE49-F238E27FC236}">
                <a16:creationId xmlns:a16="http://schemas.microsoft.com/office/drawing/2014/main" id="{8B62E994-A31A-2B46-846D-F8143A406B10}"/>
              </a:ext>
            </a:extLst>
          </p:cNvPr>
          <p:cNvSpPr txBox="1">
            <a:spLocks/>
          </p:cNvSpPr>
          <p:nvPr/>
        </p:nvSpPr>
        <p:spPr>
          <a:xfrm>
            <a:off x="287693" y="1660829"/>
            <a:ext cx="5567700" cy="78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81000" algn="l" rtl="0">
              <a:lnSpc>
                <a:spcPct val="100000"/>
              </a:lnSpc>
              <a:spcBef>
                <a:spcPts val="6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1pPr>
            <a:lvl2pPr marL="914400" marR="0" lvl="1"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2pPr>
            <a:lvl3pPr marL="1371600" marR="0" lvl="2"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3pPr>
            <a:lvl4pPr marL="1828800" marR="0" lvl="3"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4pPr>
            <a:lvl5pPr marL="2286000" marR="0" lvl="4"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5pPr>
            <a:lvl6pPr marL="2743200" marR="0" lvl="5"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6pPr>
            <a:lvl7pPr marL="3200400" marR="0" lvl="6"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7pPr>
            <a:lvl8pPr marL="3657600" marR="0" lvl="7" indent="-381000" algn="l" rtl="0">
              <a:lnSpc>
                <a:spcPct val="100000"/>
              </a:lnSpc>
              <a:spcBef>
                <a:spcPts val="1000"/>
              </a:spcBef>
              <a:spcAft>
                <a:spcPts val="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8pPr>
            <a:lvl9pPr marL="4114800" marR="0" lvl="8" indent="-381000" algn="l" rtl="0">
              <a:lnSpc>
                <a:spcPct val="100000"/>
              </a:lnSpc>
              <a:spcBef>
                <a:spcPts val="1000"/>
              </a:spcBef>
              <a:spcAft>
                <a:spcPts val="1000"/>
              </a:spcAft>
              <a:buClr>
                <a:schemeClr val="accent4"/>
              </a:buClr>
              <a:buSzPts val="2400"/>
              <a:buFont typeface="Roboto Condensed Light"/>
              <a:buChar char="▻"/>
              <a:defRPr sz="2400" b="0" i="0" u="none" strike="noStrike" cap="none">
                <a:solidFill>
                  <a:schemeClr val="dk1"/>
                </a:solidFill>
                <a:latin typeface="Roboto Condensed Light"/>
                <a:ea typeface="Roboto Condensed Light"/>
                <a:cs typeface="Roboto Condensed Light"/>
                <a:sym typeface="Roboto Condensed Light"/>
              </a:defRPr>
            </a:lvl9pPr>
          </a:lstStyle>
          <a:p>
            <a:pPr marL="0" indent="0">
              <a:spcAft>
                <a:spcPts val="1000"/>
              </a:spcAft>
              <a:buFont typeface="Roboto Condensed Light"/>
              <a:buNone/>
            </a:pPr>
            <a:r>
              <a:rPr lang="en-US" b="1" dirty="0"/>
              <a:t>THE BIG QUESTION</a:t>
            </a:r>
          </a:p>
        </p:txBody>
      </p:sp>
      <p:sp>
        <p:nvSpPr>
          <p:cNvPr id="26" name="TextBox 25">
            <a:extLst>
              <a:ext uri="{FF2B5EF4-FFF2-40B4-BE49-F238E27FC236}">
                <a16:creationId xmlns:a16="http://schemas.microsoft.com/office/drawing/2014/main" id="{8F218763-BB5F-5648-B9D0-D31AE9FDCE7D}"/>
              </a:ext>
            </a:extLst>
          </p:cNvPr>
          <p:cNvSpPr txBox="1"/>
          <p:nvPr/>
        </p:nvSpPr>
        <p:spPr>
          <a:xfrm>
            <a:off x="0" y="4912667"/>
            <a:ext cx="5920475" cy="246221"/>
          </a:xfrm>
          <a:prstGeom prst="rect">
            <a:avLst/>
          </a:prstGeom>
          <a:noFill/>
        </p:spPr>
        <p:txBody>
          <a:bodyPr wrap="square" rtlCol="0">
            <a:spAutoFit/>
          </a:bodyPr>
          <a:lstStyle/>
          <a:p>
            <a:r>
              <a:rPr lang="en-US" sz="1000" dirty="0"/>
              <a:t>Image Credit : </a:t>
            </a:r>
            <a:r>
              <a:rPr lang="en-US" sz="1000" dirty="0">
                <a:hlinkClick r:id="rId4"/>
              </a:rPr>
              <a:t>https://pixabay.com</a:t>
            </a:r>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17"/>
        <p:cNvGrpSpPr/>
        <p:nvPr/>
      </p:nvGrpSpPr>
      <p:grpSpPr>
        <a:xfrm>
          <a:off x="0" y="0"/>
          <a:ext cx="0" cy="0"/>
          <a:chOff x="0" y="0"/>
          <a:chExt cx="0" cy="0"/>
        </a:xfrm>
      </p:grpSpPr>
      <p:sp>
        <p:nvSpPr>
          <p:cNvPr id="418" name="Google Shape;418;p27"/>
          <p:cNvSpPr txBox="1">
            <a:spLocks noGrp="1"/>
          </p:cNvSpPr>
          <p:nvPr>
            <p:ph type="title"/>
          </p:nvPr>
        </p:nvSpPr>
        <p:spPr>
          <a:xfrm>
            <a:off x="814275" y="392575"/>
            <a:ext cx="5258400" cy="76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THE PROCESS IS EASY</a:t>
            </a:r>
            <a:endParaRPr dirty="0"/>
          </a:p>
        </p:txBody>
      </p:sp>
      <p:sp>
        <p:nvSpPr>
          <p:cNvPr id="419" name="Google Shape;419;p27"/>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dirty="0"/>
          </a:p>
        </p:txBody>
      </p:sp>
      <p:grpSp>
        <p:nvGrpSpPr>
          <p:cNvPr id="420" name="Google Shape;420;p27"/>
          <p:cNvGrpSpPr/>
          <p:nvPr/>
        </p:nvGrpSpPr>
        <p:grpSpPr>
          <a:xfrm rot="10800000">
            <a:off x="836024" y="2296511"/>
            <a:ext cx="2694428" cy="864880"/>
            <a:chOff x="185742" y="1697030"/>
            <a:chExt cx="5165698" cy="1658130"/>
          </a:xfrm>
        </p:grpSpPr>
        <p:sp>
          <p:nvSpPr>
            <p:cNvPr id="421" name="Google Shape;421;p27"/>
            <p:cNvSpPr/>
            <p:nvPr/>
          </p:nvSpPr>
          <p:spPr>
            <a:xfrm rot="10800000" flipH="1">
              <a:off x="1426312" y="1697030"/>
              <a:ext cx="2693400" cy="1243800"/>
            </a:xfrm>
            <a:prstGeom prst="rect">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rgbClr val="263248"/>
                  </a:solidFill>
                  <a:latin typeface="Roboto Condensed"/>
                  <a:ea typeface="Roboto Condensed"/>
                  <a:cs typeface="Roboto Condensed"/>
                  <a:sym typeface="Roboto Condensed"/>
                </a:rPr>
                <a:t>Audit </a:t>
              </a:r>
              <a:endParaRPr sz="2400" dirty="0">
                <a:solidFill>
                  <a:srgbClr val="263248"/>
                </a:solidFill>
                <a:latin typeface="Roboto Condensed"/>
                <a:ea typeface="Roboto Condensed"/>
                <a:cs typeface="Roboto Condensed"/>
                <a:sym typeface="Roboto Condensed"/>
              </a:endParaRPr>
            </a:p>
          </p:txBody>
        </p:sp>
        <p:sp>
          <p:nvSpPr>
            <p:cNvPr id="422" name="Google Shape;422;p27"/>
            <p:cNvSpPr/>
            <p:nvPr/>
          </p:nvSpPr>
          <p:spPr>
            <a:xfrm rot="10800000" flipH="1">
              <a:off x="4107640" y="1697043"/>
              <a:ext cx="1243800" cy="12438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sp>
          <p:nvSpPr>
            <p:cNvPr id="423" name="Google Shape;423;p27"/>
            <p:cNvSpPr/>
            <p:nvPr/>
          </p:nvSpPr>
          <p:spPr>
            <a:xfrm flipH="1">
              <a:off x="185742" y="1697043"/>
              <a:ext cx="1243800" cy="1243800"/>
            </a:xfrm>
            <a:prstGeom prst="rtTriangle">
              <a:avLst/>
            </a:prstGeom>
            <a:solidFill>
              <a:srgbClr val="C7D3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sp>
          <p:nvSpPr>
            <p:cNvPr id="424" name="Google Shape;424;p27"/>
            <p:cNvSpPr/>
            <p:nvPr/>
          </p:nvSpPr>
          <p:spPr>
            <a:xfrm rot="10800000">
              <a:off x="185748" y="2940860"/>
              <a:ext cx="1243800" cy="414300"/>
            </a:xfrm>
            <a:prstGeom prst="triangle">
              <a:avLst>
                <a:gd name="adj" fmla="val 0"/>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grpSp>
      <p:grpSp>
        <p:nvGrpSpPr>
          <p:cNvPr id="425" name="Google Shape;425;p27"/>
          <p:cNvGrpSpPr/>
          <p:nvPr/>
        </p:nvGrpSpPr>
        <p:grpSpPr>
          <a:xfrm rot="10800000">
            <a:off x="3062853" y="2296511"/>
            <a:ext cx="2694428" cy="864880"/>
            <a:chOff x="185742" y="1697030"/>
            <a:chExt cx="5165698" cy="1658130"/>
          </a:xfrm>
        </p:grpSpPr>
        <p:sp>
          <p:nvSpPr>
            <p:cNvPr id="426" name="Google Shape;426;p27"/>
            <p:cNvSpPr/>
            <p:nvPr/>
          </p:nvSpPr>
          <p:spPr>
            <a:xfrm rot="10800000" flipH="1">
              <a:off x="1426312" y="1697030"/>
              <a:ext cx="2693400" cy="1243800"/>
            </a:xfrm>
            <a:prstGeom prst="rect">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rgbClr val="263248"/>
                  </a:solidFill>
                  <a:latin typeface="Roboto Condensed"/>
                  <a:ea typeface="Roboto Condensed"/>
                  <a:cs typeface="Roboto Condensed"/>
                  <a:sym typeface="Roboto Condensed"/>
                </a:rPr>
                <a:t>Patch</a:t>
              </a:r>
              <a:endParaRPr sz="2400" dirty="0">
                <a:solidFill>
                  <a:srgbClr val="263248"/>
                </a:solidFill>
                <a:latin typeface="Roboto Condensed"/>
                <a:ea typeface="Roboto Condensed"/>
                <a:cs typeface="Roboto Condensed"/>
                <a:sym typeface="Roboto Condensed"/>
              </a:endParaRPr>
            </a:p>
          </p:txBody>
        </p:sp>
        <p:sp>
          <p:nvSpPr>
            <p:cNvPr id="427" name="Google Shape;427;p27"/>
            <p:cNvSpPr/>
            <p:nvPr/>
          </p:nvSpPr>
          <p:spPr>
            <a:xfrm rot="10800000" flipH="1">
              <a:off x="4107640" y="1697043"/>
              <a:ext cx="1243800" cy="1243800"/>
            </a:xfrm>
            <a:prstGeom prst="rtTriangle">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sp>
          <p:nvSpPr>
            <p:cNvPr id="428" name="Google Shape;428;p27"/>
            <p:cNvSpPr/>
            <p:nvPr/>
          </p:nvSpPr>
          <p:spPr>
            <a:xfrm flipH="1">
              <a:off x="185742" y="1697043"/>
              <a:ext cx="1243800" cy="1243800"/>
            </a:xfrm>
            <a:prstGeom prst="rtTriangle">
              <a:avLst/>
            </a:prstGeom>
            <a:solidFill>
              <a:srgbClr val="92A8C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sp>
          <p:nvSpPr>
            <p:cNvPr id="429" name="Google Shape;429;p27"/>
            <p:cNvSpPr/>
            <p:nvPr/>
          </p:nvSpPr>
          <p:spPr>
            <a:xfrm rot="10800000">
              <a:off x="185748" y="2940860"/>
              <a:ext cx="1243800" cy="414300"/>
            </a:xfrm>
            <a:prstGeom prst="triangle">
              <a:avLst>
                <a:gd name="adj" fmla="val 0"/>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263248"/>
                </a:solidFill>
                <a:latin typeface="Roboto Condensed"/>
                <a:ea typeface="Roboto Condensed"/>
                <a:cs typeface="Roboto Condensed"/>
                <a:sym typeface="Roboto Condensed"/>
              </a:endParaRPr>
            </a:p>
          </p:txBody>
        </p:sp>
      </p:grpSp>
      <p:grpSp>
        <p:nvGrpSpPr>
          <p:cNvPr id="430" name="Google Shape;430;p27"/>
          <p:cNvGrpSpPr/>
          <p:nvPr/>
        </p:nvGrpSpPr>
        <p:grpSpPr>
          <a:xfrm rot="10800000">
            <a:off x="5287746" y="2296511"/>
            <a:ext cx="2694428" cy="864880"/>
            <a:chOff x="185742" y="1697030"/>
            <a:chExt cx="5165698" cy="1658130"/>
          </a:xfrm>
        </p:grpSpPr>
        <p:sp>
          <p:nvSpPr>
            <p:cNvPr id="431" name="Google Shape;431;p27"/>
            <p:cNvSpPr/>
            <p:nvPr/>
          </p:nvSpPr>
          <p:spPr>
            <a:xfrm rot="10800000" flipH="1">
              <a:off x="1426312" y="1697030"/>
              <a:ext cx="2693400" cy="1243800"/>
            </a:xfrm>
            <a:prstGeom prst="rect">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solidFill>
                    <a:srgbClr val="FFFFFF"/>
                  </a:solidFill>
                  <a:latin typeface="Roboto Condensed"/>
                  <a:ea typeface="Roboto Condensed"/>
                  <a:cs typeface="Roboto Condensed"/>
                  <a:sym typeface="Roboto Condensed"/>
                </a:rPr>
                <a:t>Repeat</a:t>
              </a:r>
              <a:endParaRPr sz="2400" dirty="0">
                <a:solidFill>
                  <a:srgbClr val="FFFFFF"/>
                </a:solidFill>
                <a:latin typeface="Roboto Condensed"/>
                <a:ea typeface="Roboto Condensed"/>
                <a:cs typeface="Roboto Condensed"/>
                <a:sym typeface="Roboto Condensed"/>
              </a:endParaRPr>
            </a:p>
          </p:txBody>
        </p:sp>
        <p:sp>
          <p:nvSpPr>
            <p:cNvPr id="432" name="Google Shape;432;p27"/>
            <p:cNvSpPr/>
            <p:nvPr/>
          </p:nvSpPr>
          <p:spPr>
            <a:xfrm rot="10800000" flipH="1">
              <a:off x="4107640" y="1697043"/>
              <a:ext cx="1243800" cy="12438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FFFFFF"/>
                </a:solidFill>
                <a:latin typeface="Roboto Condensed"/>
                <a:ea typeface="Roboto Condensed"/>
                <a:cs typeface="Roboto Condensed"/>
                <a:sym typeface="Roboto Condensed"/>
              </a:endParaRPr>
            </a:p>
          </p:txBody>
        </p:sp>
        <p:sp>
          <p:nvSpPr>
            <p:cNvPr id="433" name="Google Shape;433;p27"/>
            <p:cNvSpPr/>
            <p:nvPr/>
          </p:nvSpPr>
          <p:spPr>
            <a:xfrm flipH="1">
              <a:off x="185742" y="1697043"/>
              <a:ext cx="1243800" cy="1243800"/>
            </a:xfrm>
            <a:prstGeom prst="rtTriangle">
              <a:avLst/>
            </a:prstGeom>
            <a:solidFill>
              <a:srgbClr val="3F537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FFFFFF"/>
                </a:solidFill>
                <a:latin typeface="Roboto Condensed"/>
                <a:ea typeface="Roboto Condensed"/>
                <a:cs typeface="Roboto Condensed"/>
                <a:sym typeface="Roboto Condensed"/>
              </a:endParaRPr>
            </a:p>
          </p:txBody>
        </p:sp>
        <p:sp>
          <p:nvSpPr>
            <p:cNvPr id="434" name="Google Shape;434;p27"/>
            <p:cNvSpPr/>
            <p:nvPr/>
          </p:nvSpPr>
          <p:spPr>
            <a:xfrm rot="10800000">
              <a:off x="185748" y="2940860"/>
              <a:ext cx="1243800" cy="414300"/>
            </a:xfrm>
            <a:prstGeom prst="triangle">
              <a:avLst>
                <a:gd name="adj" fmla="val 0"/>
              </a:avLst>
            </a:prstGeom>
            <a:solidFill>
              <a:srgbClr val="26324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400" dirty="0">
                <a:solidFill>
                  <a:srgbClr val="FFFFFF"/>
                </a:solidFill>
                <a:latin typeface="Roboto Condensed"/>
                <a:ea typeface="Roboto Condensed"/>
                <a:cs typeface="Roboto Condensed"/>
                <a:sym typeface="Roboto Condensed"/>
              </a:endParaRPr>
            </a:p>
          </p:txBody>
        </p:sp>
      </p:grpSp>
      <p:grpSp>
        <p:nvGrpSpPr>
          <p:cNvPr id="435" name="Google Shape;435;p27"/>
          <p:cNvGrpSpPr/>
          <p:nvPr/>
        </p:nvGrpSpPr>
        <p:grpSpPr>
          <a:xfrm>
            <a:off x="270943" y="629920"/>
            <a:ext cx="392063" cy="291505"/>
            <a:chOff x="5247525" y="3007275"/>
            <a:chExt cx="517575" cy="384825"/>
          </a:xfrm>
        </p:grpSpPr>
        <p:sp>
          <p:nvSpPr>
            <p:cNvPr id="436" name="Google Shape;436;p27"/>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7" name="Google Shape;437;p27"/>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98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Tree>
    <p:extLst>
      <p:ext uri="{BB962C8B-B14F-4D97-AF65-F5344CB8AC3E}">
        <p14:creationId xmlns:p14="http://schemas.microsoft.com/office/powerpoint/2010/main" val="197861207"/>
      </p:ext>
    </p:extLst>
  </p:cSld>
  <p:clrMapOvr>
    <a:masterClrMapping/>
  </p:clrMapOvr>
</p:sld>
</file>

<file path=ppt/theme/theme1.xml><?xml version="1.0" encoding="utf-8"?>
<a:theme xmlns:a="http://schemas.openxmlformats.org/drawingml/2006/main" name="Salerio template">
  <a:themeElements>
    <a:clrScheme name="Custom 347">
      <a:dk1>
        <a:srgbClr val="263248"/>
      </a:dk1>
      <a:lt1>
        <a:srgbClr val="FFFFFF"/>
      </a:lt1>
      <a:dk2>
        <a:srgbClr val="434343"/>
      </a:dk2>
      <a:lt2>
        <a:srgbClr val="F3F3F3"/>
      </a:lt2>
      <a:accent1>
        <a:srgbClr val="3F5378"/>
      </a:accent1>
      <a:accent2>
        <a:srgbClr val="263248"/>
      </a:accent2>
      <a:accent3>
        <a:srgbClr val="92A8C8"/>
      </a:accent3>
      <a:accent4>
        <a:srgbClr val="C7D3E6"/>
      </a:accent4>
      <a:accent5>
        <a:srgbClr val="FF9800"/>
      </a:accent5>
      <a:accent6>
        <a:srgbClr val="D26F00"/>
      </a:accent6>
      <a:hlink>
        <a:srgbClr val="3F5378"/>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{B7897D5B-FAD8-284E-969F-B2DA0E51DC63}tf16401369</Template>
  <TotalTime>2790</TotalTime>
  <Words>3187</Words>
  <Application>Microsoft Macintosh PowerPoint</Application>
  <PresentationFormat>On-screen Show (16:9)</PresentationFormat>
  <Paragraphs>432</Paragraphs>
  <Slides>28</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Roboto Condensed Light</vt:lpstr>
      <vt:lpstr>Arvo</vt:lpstr>
      <vt:lpstr>Roboto Condensed</vt:lpstr>
      <vt:lpstr>Arial</vt:lpstr>
      <vt:lpstr>Salerio template</vt:lpstr>
      <vt:lpstr>Building a cloud security monitoring and auditing framework</vt:lpstr>
      <vt:lpstr>HELLO!</vt:lpstr>
      <vt:lpstr>DISCLAIMER</vt:lpstr>
      <vt:lpstr>Why are we here?</vt:lpstr>
      <vt:lpstr>First Thing First</vt:lpstr>
      <vt:lpstr>PowerPoint Presentation</vt:lpstr>
      <vt:lpstr>3,353,172,708</vt:lpstr>
      <vt:lpstr>HOW TO SECURE CLOUD?</vt:lpstr>
      <vt:lpstr>THE PROCESS IS EASY</vt:lpstr>
      <vt:lpstr>KEY FEATURES</vt:lpstr>
      <vt:lpstr>Architecture</vt:lpstr>
      <vt:lpstr>How the data looks?</vt:lpstr>
      <vt:lpstr>RAW Bucket</vt:lpstr>
      <vt:lpstr>EXT Bucket</vt:lpstr>
      <vt:lpstr>COM Bucket</vt:lpstr>
      <vt:lpstr>Where to START cloud auditing?</vt:lpstr>
      <vt:lpstr>CIS Benchmarks for Cloud Audits</vt:lpstr>
      <vt:lpstr>Resources Audited</vt:lpstr>
      <vt:lpstr>Audit Example</vt:lpstr>
      <vt:lpstr>How it works?</vt:lpstr>
      <vt:lpstr>Event Record</vt:lpstr>
      <vt:lpstr>Audit Example: Databases</vt:lpstr>
      <vt:lpstr>How it works?</vt:lpstr>
      <vt:lpstr>Audit Example: Logs</vt:lpstr>
      <vt:lpstr>How it works?</vt:lpstr>
      <vt:lpstr>Audit Example: Web Applications</vt:lpstr>
      <vt:lpstr>How it works?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Building a cloud security monitoring and auditing framework</dc:title>
  <cp:lastModifiedBy>Prasoon Dwivedi - InfoSec</cp:lastModifiedBy>
  <cp:revision>169</cp:revision>
  <dcterms:modified xsi:type="dcterms:W3CDTF">2021-12-07T18:27:06Z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b24820e8-223f-4ed2-bd95-81c83f641284_Enabled">
    <vt:lpwstr>True</vt:lpwstr>
  </property>
  <property fmtid="{D5CDD505-2E9C-101B-9397-08002B2CF9AE}" pid="3" name="MSIP_Label_b24820e8-223f-4ed2-bd95-81c83f641284_SiteId">
    <vt:lpwstr>3cbcc3d3-094d-4006-9849-0d11d61f484d</vt:lpwstr>
  </property>
  <property fmtid="{D5CDD505-2E9C-101B-9397-08002B2CF9AE}" pid="4" name="MSIP_Label_b24820e8-223f-4ed2-bd95-81c83f641284_Owner">
    <vt:lpwstr>cdmille@homeoffice.wal-mart.com</vt:lpwstr>
  </property>
  <property fmtid="{D5CDD505-2E9C-101B-9397-08002B2CF9AE}" pid="5" name="MSIP_Label_b24820e8-223f-4ed2-bd95-81c83f641284_SetDate">
    <vt:lpwstr>2019-09-24T18:47:15.1633134Z</vt:lpwstr>
  </property>
  <property fmtid="{D5CDD505-2E9C-101B-9397-08002B2CF9AE}" pid="6" name="MSIP_Label_b24820e8-223f-4ed2-bd95-81c83f641284_Name">
    <vt:lpwstr>Sensitive</vt:lpwstr>
  </property>
  <property fmtid="{D5CDD505-2E9C-101B-9397-08002B2CF9AE}" pid="7" name="MSIP_Label_b24820e8-223f-4ed2-bd95-81c83f641284_Application">
    <vt:lpwstr>Microsoft Azure Information Protection</vt:lpwstr>
  </property>
  <property fmtid="{D5CDD505-2E9C-101B-9397-08002B2CF9AE}" pid="8" name="MSIP_Label_b24820e8-223f-4ed2-bd95-81c83f641284_ActionId">
    <vt:lpwstr>76993117-430c-4e82-b9ee-2818d7bf5352</vt:lpwstr>
  </property>
  <property fmtid="{D5CDD505-2E9C-101B-9397-08002B2CF9AE}" pid="9" name="MSIP_Label_b24820e8-223f-4ed2-bd95-81c83f641284_Extended_MSFT_Method">
    <vt:lpwstr>Automatic</vt:lpwstr>
  </property>
  <property fmtid="{D5CDD505-2E9C-101B-9397-08002B2CF9AE}" pid="10" name="Sensitivity">
    <vt:lpwstr>Sensitive</vt:lpwstr>
  </property>
</Properties>
</file>